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332" r:id="rId3"/>
    <p:sldId id="299" r:id="rId4"/>
    <p:sldId id="298" r:id="rId5"/>
    <p:sldId id="274" r:id="rId6"/>
    <p:sldId id="276" r:id="rId7"/>
    <p:sldId id="277" r:id="rId8"/>
    <p:sldId id="278" r:id="rId9"/>
    <p:sldId id="354" r:id="rId10"/>
    <p:sldId id="280" r:id="rId11"/>
    <p:sldId id="279" r:id="rId12"/>
    <p:sldId id="281" r:id="rId13"/>
    <p:sldId id="286" r:id="rId14"/>
    <p:sldId id="282" r:id="rId15"/>
    <p:sldId id="352" r:id="rId16"/>
    <p:sldId id="283" r:id="rId17"/>
    <p:sldId id="353" r:id="rId18"/>
    <p:sldId id="331" r:id="rId19"/>
    <p:sldId id="315" r:id="rId20"/>
    <p:sldId id="325" r:id="rId21"/>
    <p:sldId id="326" r:id="rId22"/>
    <p:sldId id="346" r:id="rId23"/>
    <p:sldId id="347" r:id="rId24"/>
    <p:sldId id="348" r:id="rId25"/>
    <p:sldId id="339" r:id="rId26"/>
    <p:sldId id="312" r:id="rId27"/>
    <p:sldId id="293" r:id="rId28"/>
    <p:sldId id="308" r:id="rId29"/>
    <p:sldId id="292" r:id="rId30"/>
    <p:sldId id="294" r:id="rId31"/>
    <p:sldId id="296" r:id="rId32"/>
    <p:sldId id="295" r:id="rId33"/>
    <p:sldId id="297" r:id="rId34"/>
    <p:sldId id="288" r:id="rId35"/>
    <p:sldId id="287" r:id="rId36"/>
  </p:sldIdLst>
  <p:sldSz cx="12192000" cy="6858000"/>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s Wyler" initials="RW" lastIdx="1" clrIdx="0">
    <p:extLst>
      <p:ext uri="{19B8F6BF-5375-455C-9EA6-DF929625EA0E}">
        <p15:presenceInfo xmlns:p15="http://schemas.microsoft.com/office/powerpoint/2012/main" userId="4feeffdb7a42e5c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B"/>
    <a:srgbClr val="CC0066"/>
    <a:srgbClr val="F42473"/>
    <a:srgbClr val="A50021"/>
    <a:srgbClr val="990033"/>
    <a:srgbClr val="E0AE20"/>
    <a:srgbClr val="E638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72F9C0-B9D0-40B1-B54E-24C54F65C6F6}" v="21" dt="2019-02-23T13:45:56.01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8" autoAdjust="0"/>
    <p:restoredTop sz="49366" autoAdjust="0"/>
  </p:normalViewPr>
  <p:slideViewPr>
    <p:cSldViewPr snapToGrid="0">
      <p:cViewPr varScale="1">
        <p:scale>
          <a:sx n="40" d="100"/>
          <a:sy n="40" d="100"/>
        </p:scale>
        <p:origin x="1526" y="27"/>
      </p:cViewPr>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70" d="100"/>
          <a:sy n="70" d="100"/>
        </p:scale>
        <p:origin x="2768"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urin Hügi" userId="86fed8138df2c481" providerId="LiveId" clId="{9D72F9C0-B9D0-40B1-B54E-24C54F65C6F6}"/>
    <pc:docChg chg="undo custSel addSld modSld">
      <pc:chgData name="Flurin Hügi" userId="86fed8138df2c481" providerId="LiveId" clId="{9D72F9C0-B9D0-40B1-B54E-24C54F65C6F6}" dt="2019-02-23T13:55:14.085" v="545" actId="20577"/>
      <pc:docMkLst>
        <pc:docMk/>
      </pc:docMkLst>
      <pc:sldChg chg="addSp delSp modSp delAnim modNotesTx">
        <pc:chgData name="Flurin Hügi" userId="86fed8138df2c481" providerId="LiveId" clId="{9D72F9C0-B9D0-40B1-B54E-24C54F65C6F6}" dt="2019-02-23T13:49:16.880" v="374" actId="20577"/>
        <pc:sldMkLst>
          <pc:docMk/>
          <pc:sldMk cId="627584204" sldId="278"/>
        </pc:sldMkLst>
        <pc:spChg chg="mod">
          <ac:chgData name="Flurin Hügi" userId="86fed8138df2c481" providerId="LiveId" clId="{9D72F9C0-B9D0-40B1-B54E-24C54F65C6F6}" dt="2019-02-23T13:38:27.643" v="112" actId="20577"/>
          <ac:spMkLst>
            <pc:docMk/>
            <pc:sldMk cId="627584204" sldId="278"/>
            <ac:spMk id="2" creationId="{00000000-0000-0000-0000-000000000000}"/>
          </ac:spMkLst>
        </pc:spChg>
        <pc:spChg chg="del">
          <ac:chgData name="Flurin Hügi" userId="86fed8138df2c481" providerId="LiveId" clId="{9D72F9C0-B9D0-40B1-B54E-24C54F65C6F6}" dt="2019-02-23T13:39:14.640" v="191" actId="478"/>
          <ac:spMkLst>
            <pc:docMk/>
            <pc:sldMk cId="627584204" sldId="278"/>
            <ac:spMk id="3" creationId="{00000000-0000-0000-0000-000000000000}"/>
          </ac:spMkLst>
        </pc:spChg>
        <pc:spChg chg="mod">
          <ac:chgData name="Flurin Hügi" userId="86fed8138df2c481" providerId="LiveId" clId="{9D72F9C0-B9D0-40B1-B54E-24C54F65C6F6}" dt="2019-02-23T13:39:47.273" v="270" actId="20577"/>
          <ac:spMkLst>
            <pc:docMk/>
            <pc:sldMk cId="627584204" sldId="278"/>
            <ac:spMk id="5" creationId="{00000000-0000-0000-0000-000000000000}"/>
          </ac:spMkLst>
        </pc:spChg>
        <pc:spChg chg="add del mod">
          <ac:chgData name="Flurin Hügi" userId="86fed8138df2c481" providerId="LiveId" clId="{9D72F9C0-B9D0-40B1-B54E-24C54F65C6F6}" dt="2019-02-23T13:40:04.270" v="271"/>
          <ac:spMkLst>
            <pc:docMk/>
            <pc:sldMk cId="627584204" sldId="278"/>
            <ac:spMk id="15" creationId="{6ACE8CD3-6974-437F-AD1E-EE1F66240FEF}"/>
          </ac:spMkLst>
        </pc:spChg>
        <pc:graphicFrameChg chg="add mod modGraphic">
          <ac:chgData name="Flurin Hügi" userId="86fed8138df2c481" providerId="LiveId" clId="{9D72F9C0-B9D0-40B1-B54E-24C54F65C6F6}" dt="2019-02-23T13:49:04.769" v="373" actId="1076"/>
          <ac:graphicFrameMkLst>
            <pc:docMk/>
            <pc:sldMk cId="627584204" sldId="278"/>
            <ac:graphicFrameMk id="16" creationId="{F431FA0C-C170-43F3-A179-E03ECE00B5C1}"/>
          </ac:graphicFrameMkLst>
        </pc:graphicFrameChg>
        <pc:picChg chg="del">
          <ac:chgData name="Flurin Hügi" userId="86fed8138df2c481" providerId="LiveId" clId="{9D72F9C0-B9D0-40B1-B54E-24C54F65C6F6}" dt="2019-02-23T13:39:14.640" v="191" actId="478"/>
          <ac:picMkLst>
            <pc:docMk/>
            <pc:sldMk cId="627584204" sldId="278"/>
            <ac:picMk id="6" creationId="{00000000-0000-0000-0000-000000000000}"/>
          </ac:picMkLst>
        </pc:picChg>
        <pc:picChg chg="del">
          <ac:chgData name="Flurin Hügi" userId="86fed8138df2c481" providerId="LiveId" clId="{9D72F9C0-B9D0-40B1-B54E-24C54F65C6F6}" dt="2019-02-23T13:39:12.672" v="190" actId="478"/>
          <ac:picMkLst>
            <pc:docMk/>
            <pc:sldMk cId="627584204" sldId="278"/>
            <ac:picMk id="7" creationId="{00000000-0000-0000-0000-000000000000}"/>
          </ac:picMkLst>
        </pc:picChg>
        <pc:picChg chg="del">
          <ac:chgData name="Flurin Hügi" userId="86fed8138df2c481" providerId="LiveId" clId="{9D72F9C0-B9D0-40B1-B54E-24C54F65C6F6}" dt="2019-02-23T13:39:14.640" v="191" actId="478"/>
          <ac:picMkLst>
            <pc:docMk/>
            <pc:sldMk cId="627584204" sldId="278"/>
            <ac:picMk id="8" creationId="{00000000-0000-0000-0000-000000000000}"/>
          </ac:picMkLst>
        </pc:picChg>
        <pc:picChg chg="del">
          <ac:chgData name="Flurin Hügi" userId="86fed8138df2c481" providerId="LiveId" clId="{9D72F9C0-B9D0-40B1-B54E-24C54F65C6F6}" dt="2019-02-23T13:39:14.640" v="191" actId="478"/>
          <ac:picMkLst>
            <pc:docMk/>
            <pc:sldMk cId="627584204" sldId="278"/>
            <ac:picMk id="9" creationId="{00000000-0000-0000-0000-000000000000}"/>
          </ac:picMkLst>
        </pc:picChg>
        <pc:picChg chg="del">
          <ac:chgData name="Flurin Hügi" userId="86fed8138df2c481" providerId="LiveId" clId="{9D72F9C0-B9D0-40B1-B54E-24C54F65C6F6}" dt="2019-02-23T13:39:20.641" v="192" actId="478"/>
          <ac:picMkLst>
            <pc:docMk/>
            <pc:sldMk cId="627584204" sldId="278"/>
            <ac:picMk id="10" creationId="{00000000-0000-0000-0000-000000000000}"/>
          </ac:picMkLst>
        </pc:picChg>
        <pc:picChg chg="del">
          <ac:chgData name="Flurin Hügi" userId="86fed8138df2c481" providerId="LiveId" clId="{9D72F9C0-B9D0-40B1-B54E-24C54F65C6F6}" dt="2019-02-23T13:39:20.641" v="192" actId="478"/>
          <ac:picMkLst>
            <pc:docMk/>
            <pc:sldMk cId="627584204" sldId="278"/>
            <ac:picMk id="11" creationId="{00000000-0000-0000-0000-000000000000}"/>
          </ac:picMkLst>
        </pc:picChg>
        <pc:picChg chg="del">
          <ac:chgData name="Flurin Hügi" userId="86fed8138df2c481" providerId="LiveId" clId="{9D72F9C0-B9D0-40B1-B54E-24C54F65C6F6}" dt="2019-02-23T13:39:14.640" v="191" actId="478"/>
          <ac:picMkLst>
            <pc:docMk/>
            <pc:sldMk cId="627584204" sldId="278"/>
            <ac:picMk id="12" creationId="{00000000-0000-0000-0000-000000000000}"/>
          </ac:picMkLst>
        </pc:picChg>
        <pc:picChg chg="del">
          <ac:chgData name="Flurin Hügi" userId="86fed8138df2c481" providerId="LiveId" clId="{9D72F9C0-B9D0-40B1-B54E-24C54F65C6F6}" dt="2019-02-23T13:39:14.640" v="191" actId="478"/>
          <ac:picMkLst>
            <pc:docMk/>
            <pc:sldMk cId="627584204" sldId="278"/>
            <ac:picMk id="13" creationId="{00000000-0000-0000-0000-000000000000}"/>
          </ac:picMkLst>
        </pc:picChg>
      </pc:sldChg>
      <pc:sldChg chg="modNotesTx">
        <pc:chgData name="Flurin Hügi" userId="86fed8138df2c481" providerId="LiveId" clId="{9D72F9C0-B9D0-40B1-B54E-24C54F65C6F6}" dt="2019-02-23T13:54:44.925" v="529" actId="20577"/>
        <pc:sldMkLst>
          <pc:docMk/>
          <pc:sldMk cId="3309886302" sldId="281"/>
        </pc:sldMkLst>
      </pc:sldChg>
      <pc:sldChg chg="modNotesTx">
        <pc:chgData name="Flurin Hügi" userId="86fed8138df2c481" providerId="LiveId" clId="{9D72F9C0-B9D0-40B1-B54E-24C54F65C6F6}" dt="2019-02-23T13:55:14.085" v="545" actId="20577"/>
        <pc:sldMkLst>
          <pc:docMk/>
          <pc:sldMk cId="1072055617" sldId="286"/>
        </pc:sldMkLst>
      </pc:sldChg>
      <pc:sldChg chg="modSp add modNotesTx">
        <pc:chgData name="Flurin Hügi" userId="86fed8138df2c481" providerId="LiveId" clId="{9D72F9C0-B9D0-40B1-B54E-24C54F65C6F6}" dt="2019-02-23T13:39:08.093" v="189" actId="5793"/>
        <pc:sldMkLst>
          <pc:docMk/>
          <pc:sldMk cId="2864462622" sldId="354"/>
        </pc:sldMkLst>
        <pc:spChg chg="mod ord">
          <ac:chgData name="Flurin Hügi" userId="86fed8138df2c481" providerId="LiveId" clId="{9D72F9C0-B9D0-40B1-B54E-24C54F65C6F6}" dt="2019-02-23T13:38:46.819" v="158" actId="20577"/>
          <ac:spMkLst>
            <pc:docMk/>
            <pc:sldMk cId="2864462622" sldId="354"/>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428" cy="513508"/>
          </a:xfrm>
          <a:prstGeom prst="rect">
            <a:avLst/>
          </a:prstGeom>
        </p:spPr>
        <p:txBody>
          <a:bodyPr vert="horz" lIns="94790" tIns="47394" rIns="94790" bIns="47394" rtlCol="0"/>
          <a:lstStyle>
            <a:lvl1pPr algn="l">
              <a:defRPr sz="1200"/>
            </a:lvl1pPr>
          </a:lstStyle>
          <a:p>
            <a:endParaRPr lang="de-CH"/>
          </a:p>
        </p:txBody>
      </p:sp>
      <p:sp>
        <p:nvSpPr>
          <p:cNvPr id="3" name="Datumsplatzhalter 2"/>
          <p:cNvSpPr>
            <a:spLocks noGrp="1"/>
          </p:cNvSpPr>
          <p:nvPr>
            <p:ph type="dt" sz="quarter" idx="1"/>
          </p:nvPr>
        </p:nvSpPr>
        <p:spPr>
          <a:xfrm>
            <a:off x="4023992" y="0"/>
            <a:ext cx="3078428" cy="513508"/>
          </a:xfrm>
          <a:prstGeom prst="rect">
            <a:avLst/>
          </a:prstGeom>
        </p:spPr>
        <p:txBody>
          <a:bodyPr vert="horz" lIns="94790" tIns="47394" rIns="94790" bIns="47394" rtlCol="0"/>
          <a:lstStyle>
            <a:lvl1pPr algn="r">
              <a:defRPr sz="1200"/>
            </a:lvl1pPr>
          </a:lstStyle>
          <a:p>
            <a:fld id="{282AF69B-2C49-4E9F-B3FA-241080B9A897}" type="datetimeFigureOut">
              <a:rPr lang="de-CH" smtClean="0"/>
              <a:t>14.04.2023</a:t>
            </a:fld>
            <a:endParaRPr lang="de-CH"/>
          </a:p>
        </p:txBody>
      </p:sp>
      <p:sp>
        <p:nvSpPr>
          <p:cNvPr id="4" name="Fußzeilenplatzhalter 3"/>
          <p:cNvSpPr>
            <a:spLocks noGrp="1"/>
          </p:cNvSpPr>
          <p:nvPr>
            <p:ph type="ftr" sz="quarter" idx="2"/>
          </p:nvPr>
        </p:nvSpPr>
        <p:spPr>
          <a:xfrm>
            <a:off x="0" y="9721108"/>
            <a:ext cx="3078428" cy="513507"/>
          </a:xfrm>
          <a:prstGeom prst="rect">
            <a:avLst/>
          </a:prstGeom>
        </p:spPr>
        <p:txBody>
          <a:bodyPr vert="horz" lIns="94790" tIns="47394" rIns="94790" bIns="47394" rtlCol="0" anchor="b"/>
          <a:lstStyle>
            <a:lvl1pPr algn="l">
              <a:defRPr sz="1200"/>
            </a:lvl1pPr>
          </a:lstStyle>
          <a:p>
            <a:endParaRPr lang="de-CH"/>
          </a:p>
        </p:txBody>
      </p:sp>
      <p:sp>
        <p:nvSpPr>
          <p:cNvPr id="5" name="Foliennummernplatzhalter 4"/>
          <p:cNvSpPr>
            <a:spLocks noGrp="1"/>
          </p:cNvSpPr>
          <p:nvPr>
            <p:ph type="sldNum" sz="quarter" idx="3"/>
          </p:nvPr>
        </p:nvSpPr>
        <p:spPr>
          <a:xfrm>
            <a:off x="4023992" y="9721108"/>
            <a:ext cx="3078428" cy="513507"/>
          </a:xfrm>
          <a:prstGeom prst="rect">
            <a:avLst/>
          </a:prstGeom>
        </p:spPr>
        <p:txBody>
          <a:bodyPr vert="horz" lIns="94790" tIns="47394" rIns="94790" bIns="47394" rtlCol="0" anchor="b"/>
          <a:lstStyle>
            <a:lvl1pPr algn="r">
              <a:defRPr sz="1200"/>
            </a:lvl1pPr>
          </a:lstStyle>
          <a:p>
            <a:fld id="{054F5900-AAD8-4BA9-89B6-6F361C1953E9}" type="slidenum">
              <a:rPr lang="de-CH" smtClean="0"/>
              <a:t>‹Nr.›</a:t>
            </a:fld>
            <a:endParaRPr lang="de-CH"/>
          </a:p>
        </p:txBody>
      </p:sp>
    </p:spTree>
    <p:extLst>
      <p:ext uri="{BB962C8B-B14F-4D97-AF65-F5344CB8AC3E}">
        <p14:creationId xmlns:p14="http://schemas.microsoft.com/office/powerpoint/2010/main" val="377370342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428" cy="513508"/>
          </a:xfrm>
          <a:prstGeom prst="rect">
            <a:avLst/>
          </a:prstGeom>
        </p:spPr>
        <p:txBody>
          <a:bodyPr vert="horz" lIns="94790" tIns="47394" rIns="94790" bIns="47394" rtlCol="0"/>
          <a:lstStyle>
            <a:lvl1pPr algn="l">
              <a:defRPr sz="1200"/>
            </a:lvl1pPr>
          </a:lstStyle>
          <a:p>
            <a:endParaRPr lang="de-CH"/>
          </a:p>
        </p:txBody>
      </p:sp>
      <p:sp>
        <p:nvSpPr>
          <p:cNvPr id="3" name="Datumsplatzhalter 2"/>
          <p:cNvSpPr>
            <a:spLocks noGrp="1"/>
          </p:cNvSpPr>
          <p:nvPr>
            <p:ph type="dt" idx="1"/>
          </p:nvPr>
        </p:nvSpPr>
        <p:spPr>
          <a:xfrm>
            <a:off x="4023992" y="0"/>
            <a:ext cx="3078428" cy="513508"/>
          </a:xfrm>
          <a:prstGeom prst="rect">
            <a:avLst/>
          </a:prstGeom>
        </p:spPr>
        <p:txBody>
          <a:bodyPr vert="horz" lIns="94790" tIns="47394" rIns="94790" bIns="47394" rtlCol="0"/>
          <a:lstStyle>
            <a:lvl1pPr algn="r">
              <a:defRPr sz="1200"/>
            </a:lvl1pPr>
          </a:lstStyle>
          <a:p>
            <a:fld id="{078CE424-A87F-44A2-B2FF-B441673CB60A}" type="datetimeFigureOut">
              <a:rPr lang="de-CH" smtClean="0"/>
              <a:t>14.04.2023</a:t>
            </a:fld>
            <a:endParaRPr lang="de-CH"/>
          </a:p>
        </p:txBody>
      </p:sp>
      <p:sp>
        <p:nvSpPr>
          <p:cNvPr id="4" name="Folienbildplatzhalter 3"/>
          <p:cNvSpPr>
            <a:spLocks noGrp="1" noRot="1" noChangeAspect="1"/>
          </p:cNvSpPr>
          <p:nvPr>
            <p:ph type="sldImg" idx="2"/>
          </p:nvPr>
        </p:nvSpPr>
        <p:spPr>
          <a:xfrm>
            <a:off x="482600" y="1281113"/>
            <a:ext cx="6138863" cy="3452812"/>
          </a:xfrm>
          <a:prstGeom prst="rect">
            <a:avLst/>
          </a:prstGeom>
          <a:noFill/>
          <a:ln w="12700">
            <a:solidFill>
              <a:prstClr val="black"/>
            </a:solidFill>
          </a:ln>
        </p:spPr>
        <p:txBody>
          <a:bodyPr vert="horz" lIns="94790" tIns="47394" rIns="94790" bIns="47394" rtlCol="0" anchor="ctr"/>
          <a:lstStyle/>
          <a:p>
            <a:endParaRPr lang="de-CH"/>
          </a:p>
        </p:txBody>
      </p:sp>
      <p:sp>
        <p:nvSpPr>
          <p:cNvPr id="5" name="Notizenplatzhalter 4"/>
          <p:cNvSpPr>
            <a:spLocks noGrp="1"/>
          </p:cNvSpPr>
          <p:nvPr>
            <p:ph type="body" sz="quarter" idx="3"/>
          </p:nvPr>
        </p:nvSpPr>
        <p:spPr>
          <a:xfrm>
            <a:off x="710408" y="4925407"/>
            <a:ext cx="5683250" cy="4029879"/>
          </a:xfrm>
          <a:prstGeom prst="rect">
            <a:avLst/>
          </a:prstGeom>
        </p:spPr>
        <p:txBody>
          <a:bodyPr vert="horz" lIns="94790" tIns="47394" rIns="94790" bIns="47394"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6" name="Fußzeilenplatzhalter 5"/>
          <p:cNvSpPr>
            <a:spLocks noGrp="1"/>
          </p:cNvSpPr>
          <p:nvPr>
            <p:ph type="ftr" sz="quarter" idx="4"/>
          </p:nvPr>
        </p:nvSpPr>
        <p:spPr>
          <a:xfrm>
            <a:off x="0" y="9721108"/>
            <a:ext cx="3078428" cy="513507"/>
          </a:xfrm>
          <a:prstGeom prst="rect">
            <a:avLst/>
          </a:prstGeom>
        </p:spPr>
        <p:txBody>
          <a:bodyPr vert="horz" lIns="94790" tIns="47394" rIns="94790" bIns="47394" rtlCol="0" anchor="b"/>
          <a:lstStyle>
            <a:lvl1pPr algn="l">
              <a:defRPr sz="1200"/>
            </a:lvl1pPr>
          </a:lstStyle>
          <a:p>
            <a:endParaRPr lang="de-CH"/>
          </a:p>
        </p:txBody>
      </p:sp>
      <p:sp>
        <p:nvSpPr>
          <p:cNvPr id="7" name="Foliennummernplatzhalter 6"/>
          <p:cNvSpPr>
            <a:spLocks noGrp="1"/>
          </p:cNvSpPr>
          <p:nvPr>
            <p:ph type="sldNum" sz="quarter" idx="5"/>
          </p:nvPr>
        </p:nvSpPr>
        <p:spPr>
          <a:xfrm>
            <a:off x="4023992" y="9721108"/>
            <a:ext cx="3078428" cy="513507"/>
          </a:xfrm>
          <a:prstGeom prst="rect">
            <a:avLst/>
          </a:prstGeom>
        </p:spPr>
        <p:txBody>
          <a:bodyPr vert="horz" lIns="94790" tIns="47394" rIns="94790" bIns="47394" rtlCol="0" anchor="b"/>
          <a:lstStyle>
            <a:lvl1pPr algn="r">
              <a:defRPr sz="1200"/>
            </a:lvl1pPr>
          </a:lstStyle>
          <a:p>
            <a:fld id="{4B99B7CF-011C-4F4A-A830-8A9E2626C6F2}" type="slidenum">
              <a:rPr lang="de-CH" smtClean="0"/>
              <a:t>‹Nr.›</a:t>
            </a:fld>
            <a:endParaRPr lang="de-CH"/>
          </a:p>
        </p:txBody>
      </p:sp>
    </p:spTree>
    <p:extLst>
      <p:ext uri="{BB962C8B-B14F-4D97-AF65-F5344CB8AC3E}">
        <p14:creationId xmlns:p14="http://schemas.microsoft.com/office/powerpoint/2010/main" val="88010081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Tree>
    <p:extLst>
      <p:ext uri="{BB962C8B-B14F-4D97-AF65-F5344CB8AC3E}">
        <p14:creationId xmlns:p14="http://schemas.microsoft.com/office/powerpoint/2010/main" val="2271660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Zusammenfassung und Wichtigkeit des Voilà Themas:</a:t>
            </a:r>
          </a:p>
          <a:p>
            <a:endParaRPr lang="de-CH" dirty="0"/>
          </a:p>
          <a:p>
            <a:r>
              <a:rPr lang="de-CH" dirty="0"/>
              <a:t>	«Alles</a:t>
            </a:r>
            <a:r>
              <a:rPr lang="de-CH" baseline="0" dirty="0"/>
              <a:t> was </a:t>
            </a:r>
            <a:r>
              <a:rPr lang="de-CH" i="1" baseline="0" dirty="0">
                <a:solidFill>
                  <a:srgbClr val="CC0066"/>
                </a:solidFill>
              </a:rPr>
              <a:t>scheisse</a:t>
            </a:r>
            <a:r>
              <a:rPr lang="de-CH" baseline="0" dirty="0"/>
              <a:t> ist, wollen wir </a:t>
            </a:r>
            <a:r>
              <a:rPr lang="de-CH" baseline="0" dirty="0">
                <a:solidFill>
                  <a:srgbClr val="CC0066"/>
                </a:solidFill>
              </a:rPr>
              <a:t>verhindern</a:t>
            </a:r>
            <a:r>
              <a:rPr lang="de-CH" baseline="0" dirty="0"/>
              <a:t>»</a:t>
            </a:r>
          </a:p>
          <a:p>
            <a:endParaRPr lang="de-CH" baseline="0" dirty="0"/>
          </a:p>
          <a:p>
            <a:r>
              <a:rPr lang="de-CH" baseline="0" dirty="0"/>
              <a:t>	«Alles was </a:t>
            </a:r>
            <a:r>
              <a:rPr lang="de-CH" i="1" baseline="0" dirty="0">
                <a:solidFill>
                  <a:srgbClr val="CC0066"/>
                </a:solidFill>
              </a:rPr>
              <a:t>gut</a:t>
            </a:r>
            <a:r>
              <a:rPr lang="de-CH" baseline="0" dirty="0"/>
              <a:t> ist, wollen wir </a:t>
            </a:r>
            <a:r>
              <a:rPr lang="de-CH" baseline="0" dirty="0">
                <a:solidFill>
                  <a:srgbClr val="CC0066"/>
                </a:solidFill>
              </a:rPr>
              <a:t>fördern</a:t>
            </a:r>
            <a:r>
              <a:rPr lang="de-CH" baseline="0" dirty="0"/>
              <a:t>»</a:t>
            </a:r>
          </a:p>
          <a:p>
            <a:endParaRPr lang="de-CH" baseline="0" dirty="0"/>
          </a:p>
          <a:p>
            <a:endParaRPr lang="de-CH" baseline="0" dirty="0"/>
          </a:p>
          <a:p>
            <a:r>
              <a:rPr lang="de-CH" baseline="0" dirty="0"/>
              <a:t>	Dafür sucht das ganze Leitungsteam einen 	</a:t>
            </a:r>
            <a:r>
              <a:rPr lang="de-CH" i="1" baseline="0" dirty="0">
                <a:solidFill>
                  <a:srgbClr val="CC0066"/>
                </a:solidFill>
              </a:rPr>
              <a:t>geeigneten Weg, eine passende Strategie</a:t>
            </a:r>
            <a:r>
              <a:rPr lang="de-CH" baseline="0" dirty="0"/>
              <a:t>.</a:t>
            </a:r>
          </a:p>
          <a:p>
            <a:endParaRPr lang="de-CH" baseline="0" dirty="0"/>
          </a:p>
          <a:p>
            <a:r>
              <a:rPr lang="de-CH" baseline="0" dirty="0"/>
              <a:t>	Am Schluss sind alle glücklich und zufrieden.</a:t>
            </a:r>
          </a:p>
        </p:txBody>
      </p:sp>
    </p:spTree>
    <p:extLst>
      <p:ext uri="{BB962C8B-B14F-4D97-AF65-F5344CB8AC3E}">
        <p14:creationId xmlns:p14="http://schemas.microsoft.com/office/powerpoint/2010/main" val="3280459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10407" y="4925407"/>
            <a:ext cx="5943595" cy="4029879"/>
          </a:xfrm>
        </p:spPr>
        <p:txBody>
          <a:bodyPr/>
          <a:lstStyle/>
          <a:p>
            <a:r>
              <a:rPr lang="de-CH" sz="1400" dirty="0"/>
              <a:t>Hat man das «brennende» Thema gefunden werden am Teamworkshop Lösungen und Umsetzungsideen gesucht. Dabei hilft es sich jeweils folgende Fragen zu stellen:</a:t>
            </a:r>
          </a:p>
          <a:p>
            <a:pPr marL="192571" indent="-192571">
              <a:buFontTx/>
              <a:buChar char="-"/>
            </a:pPr>
            <a:r>
              <a:rPr lang="de-CH" sz="1400" dirty="0"/>
              <a:t>Was ist die Ursache des Problems?</a:t>
            </a:r>
          </a:p>
          <a:p>
            <a:pPr marL="192571" indent="-192571">
              <a:buFontTx/>
              <a:buChar char="-"/>
            </a:pPr>
            <a:r>
              <a:rPr lang="de-CH" sz="1400" dirty="0"/>
              <a:t>Was sind die Folgen und Auswirkungen? </a:t>
            </a:r>
          </a:p>
          <a:p>
            <a:endParaRPr lang="de-CH" sz="1400" dirty="0"/>
          </a:p>
          <a:p>
            <a:r>
              <a:rPr lang="de-CH" sz="1400" b="1" dirty="0">
                <a:solidFill>
                  <a:srgbClr val="CC0066"/>
                </a:solidFill>
              </a:rPr>
              <a:t>Positive Ausgangslage bewirkt «noch positiveres»</a:t>
            </a:r>
          </a:p>
          <a:p>
            <a:r>
              <a:rPr lang="de-CH" sz="1400" dirty="0">
                <a:solidFill>
                  <a:srgbClr val="CC0066"/>
                </a:solidFill>
              </a:rPr>
              <a:t>Ursache: </a:t>
            </a:r>
            <a:r>
              <a:rPr lang="de-CH" sz="1400" i="1" dirty="0">
                <a:solidFill>
                  <a:srgbClr val="CC0066"/>
                </a:solidFill>
              </a:rPr>
              <a:t>Blumen	           </a:t>
            </a:r>
            <a:r>
              <a:rPr lang="de-CH" sz="1400" dirty="0">
                <a:solidFill>
                  <a:srgbClr val="CC0066"/>
                </a:solidFill>
                <a:sym typeface="Wingdings" panose="05000000000000000000" pitchFamily="2" charset="2"/>
              </a:rPr>
              <a:t> 	Folge: </a:t>
            </a:r>
            <a:r>
              <a:rPr lang="de-CH" sz="1400" i="1" dirty="0">
                <a:solidFill>
                  <a:srgbClr val="CC0066"/>
                </a:solidFill>
                <a:sym typeface="Wingdings" panose="05000000000000000000" pitchFamily="2" charset="2"/>
              </a:rPr>
              <a:t>Gutes</a:t>
            </a:r>
            <a:r>
              <a:rPr lang="de-CH" sz="1400" dirty="0">
                <a:solidFill>
                  <a:srgbClr val="CC0066"/>
                </a:solidFill>
                <a:sym typeface="Wingdings" panose="05000000000000000000" pitchFamily="2" charset="2"/>
              </a:rPr>
              <a:t> </a:t>
            </a:r>
            <a:r>
              <a:rPr lang="de-CH" sz="1400" i="1" dirty="0">
                <a:solidFill>
                  <a:srgbClr val="CC0066"/>
                </a:solidFill>
                <a:sym typeface="Wingdings" panose="05000000000000000000" pitchFamily="2" charset="2"/>
              </a:rPr>
              <a:t>weitersähen</a:t>
            </a:r>
            <a:endParaRPr lang="de-CH" sz="1400" i="1" dirty="0">
              <a:solidFill>
                <a:srgbClr val="CC0066"/>
              </a:solidFill>
            </a:endParaRPr>
          </a:p>
          <a:p>
            <a:r>
              <a:rPr lang="de-CH" sz="1400" dirty="0">
                <a:solidFill>
                  <a:srgbClr val="CC0066"/>
                </a:solidFill>
              </a:rPr>
              <a:t>   Zufriedene und glückliche	    Stimmung beibehalten</a:t>
            </a:r>
          </a:p>
          <a:p>
            <a:r>
              <a:rPr lang="de-CH" sz="1400" dirty="0">
                <a:solidFill>
                  <a:srgbClr val="CC0066"/>
                </a:solidFill>
              </a:rPr>
              <a:t>   Kinder/Leiter		    Positives noch besser machen</a:t>
            </a:r>
          </a:p>
          <a:p>
            <a:endParaRPr lang="de-CH" sz="1400" dirty="0">
              <a:solidFill>
                <a:srgbClr val="CC0066"/>
              </a:solidFill>
            </a:endParaRPr>
          </a:p>
          <a:p>
            <a:r>
              <a:rPr lang="de-CH" sz="1400" b="1" dirty="0">
                <a:solidFill>
                  <a:srgbClr val="CC0066"/>
                </a:solidFill>
              </a:rPr>
              <a:t>Negative</a:t>
            </a:r>
            <a:r>
              <a:rPr lang="de-CH" sz="1400" dirty="0">
                <a:solidFill>
                  <a:srgbClr val="CC0066"/>
                </a:solidFill>
              </a:rPr>
              <a:t> </a:t>
            </a:r>
            <a:r>
              <a:rPr lang="de-CH" sz="1400" b="1" dirty="0">
                <a:solidFill>
                  <a:srgbClr val="CC0066"/>
                </a:solidFill>
              </a:rPr>
              <a:t>Ausgangslage bewirkt «negatives"</a:t>
            </a:r>
          </a:p>
          <a:p>
            <a:r>
              <a:rPr lang="de-CH" sz="1400" dirty="0">
                <a:solidFill>
                  <a:srgbClr val="CC0066"/>
                </a:solidFill>
              </a:rPr>
              <a:t>Ursache: </a:t>
            </a:r>
            <a:r>
              <a:rPr lang="de-CH" sz="1400" i="1" dirty="0">
                <a:solidFill>
                  <a:srgbClr val="CC0066"/>
                </a:solidFill>
              </a:rPr>
              <a:t>«Es läuft nicht»</a:t>
            </a:r>
            <a:r>
              <a:rPr lang="de-CH" sz="1400" dirty="0">
                <a:solidFill>
                  <a:srgbClr val="CC0066"/>
                </a:solidFill>
              </a:rPr>
              <a:t>	            </a:t>
            </a:r>
            <a:r>
              <a:rPr lang="de-CH" sz="1400" dirty="0">
                <a:solidFill>
                  <a:srgbClr val="CC0066"/>
                </a:solidFill>
                <a:sym typeface="Wingdings" panose="05000000000000000000" pitchFamily="2" charset="2"/>
              </a:rPr>
              <a:t>	Folge: </a:t>
            </a:r>
            <a:r>
              <a:rPr lang="de-CH" sz="1400" i="1" dirty="0">
                <a:solidFill>
                  <a:srgbClr val="CC0066"/>
                </a:solidFill>
                <a:sym typeface="Wingdings" panose="05000000000000000000" pitchFamily="2" charset="2"/>
              </a:rPr>
              <a:t>Schiedsrichter</a:t>
            </a:r>
            <a:br>
              <a:rPr lang="de-CH" sz="1400" dirty="0">
                <a:solidFill>
                  <a:srgbClr val="CC0066"/>
                </a:solidFill>
              </a:rPr>
            </a:br>
            <a:r>
              <a:rPr lang="de-CH" sz="1400" dirty="0">
                <a:solidFill>
                  <a:srgbClr val="CC0066"/>
                </a:solidFill>
              </a:rPr>
              <a:t>    Leiter müssen immer eingreifen	    Schlechte Stimmung </a:t>
            </a:r>
            <a:r>
              <a:rPr lang="de-CH" sz="1400" dirty="0">
                <a:solidFill>
                  <a:srgbClr val="CC0066"/>
                </a:solidFill>
                <a:sym typeface="Wingdings" panose="05000000000000000000" pitchFamily="2" charset="2"/>
              </a:rPr>
              <a:t> Katastrophe</a:t>
            </a:r>
          </a:p>
          <a:p>
            <a:endParaRPr lang="de-CH" sz="1400" dirty="0">
              <a:solidFill>
                <a:srgbClr val="CC0066"/>
              </a:solidFill>
              <a:sym typeface="Wingdings" panose="05000000000000000000" pitchFamily="2" charset="2"/>
            </a:endParaRPr>
          </a:p>
          <a:p>
            <a:r>
              <a:rPr lang="de-CH" sz="1200" b="1" dirty="0">
                <a:solidFill>
                  <a:srgbClr val="CC0066"/>
                </a:solidFill>
                <a:sym typeface="Wingdings" panose="05000000000000000000" pitchFamily="2" charset="2"/>
              </a:rPr>
              <a:t>Aber…</a:t>
            </a:r>
          </a:p>
          <a:p>
            <a:pPr marL="176268" indent="-176268">
              <a:buFontTx/>
              <a:buChar char="-"/>
            </a:pPr>
            <a:r>
              <a:rPr lang="de-CH" sz="1200" dirty="0">
                <a:solidFill>
                  <a:srgbClr val="CC0066"/>
                </a:solidFill>
                <a:sym typeface="Wingdings" panose="05000000000000000000" pitchFamily="2" charset="2"/>
              </a:rPr>
              <a:t>Auch eine positive Ausgangslage kann negatives Bewirken. </a:t>
            </a:r>
            <a:br>
              <a:rPr lang="de-CH" sz="1200" dirty="0">
                <a:solidFill>
                  <a:srgbClr val="CC0066"/>
                </a:solidFill>
                <a:sym typeface="Wingdings" panose="05000000000000000000" pitchFamily="2" charset="2"/>
              </a:rPr>
            </a:br>
            <a:r>
              <a:rPr lang="de-CH" sz="1200" i="1" dirty="0" err="1">
                <a:solidFill>
                  <a:srgbClr val="CC0066"/>
                </a:solidFill>
                <a:sym typeface="Wingdings" panose="05000000000000000000" pitchFamily="2" charset="2"/>
              </a:rPr>
              <a:t>Bsp</a:t>
            </a:r>
            <a:r>
              <a:rPr lang="de-CH" sz="1200" i="1" dirty="0">
                <a:solidFill>
                  <a:srgbClr val="CC0066"/>
                </a:solidFill>
                <a:sym typeface="Wingdings" panose="05000000000000000000" pitchFamily="2" charset="2"/>
              </a:rPr>
              <a:t>: eine super Stimmung im Team fördert den Gruppendruck (Stichwort animieren zum Suchtmittelkonsum) und man vernachlässigt die Kinder.</a:t>
            </a:r>
          </a:p>
          <a:p>
            <a:pPr marL="176268" indent="-176268">
              <a:buFontTx/>
              <a:buChar char="-"/>
            </a:pPr>
            <a:r>
              <a:rPr lang="de-CH" sz="1200" dirty="0">
                <a:solidFill>
                  <a:srgbClr val="CC0066"/>
                </a:solidFill>
                <a:sym typeface="Wingdings" panose="05000000000000000000" pitchFamily="2" charset="2"/>
              </a:rPr>
              <a:t>Eine negative Ausgangslage kann auch positiv sein.</a:t>
            </a:r>
            <a:br>
              <a:rPr lang="de-CH" sz="1200" dirty="0">
                <a:solidFill>
                  <a:srgbClr val="CC0066"/>
                </a:solidFill>
                <a:sym typeface="Wingdings" panose="05000000000000000000" pitchFamily="2" charset="2"/>
              </a:rPr>
            </a:br>
            <a:r>
              <a:rPr lang="de-CH" sz="1200" i="1" dirty="0" err="1">
                <a:solidFill>
                  <a:srgbClr val="CC0066"/>
                </a:solidFill>
                <a:sym typeface="Wingdings" panose="05000000000000000000" pitchFamily="2" charset="2"/>
              </a:rPr>
              <a:t>Bsp</a:t>
            </a:r>
            <a:r>
              <a:rPr lang="de-CH" sz="1200" i="1" dirty="0">
                <a:solidFill>
                  <a:srgbClr val="CC0066"/>
                </a:solidFill>
                <a:sym typeface="Wingdings" panose="05000000000000000000" pitchFamily="2" charset="2"/>
              </a:rPr>
              <a:t>: Die Versöhnung nach einem Streit schweisst die Beteiligten noch stärker zusammen als vor dem Streit.</a:t>
            </a:r>
          </a:p>
          <a:p>
            <a:r>
              <a:rPr lang="de-CH" sz="1200" b="1" dirty="0">
                <a:solidFill>
                  <a:srgbClr val="CC0066"/>
                </a:solidFill>
                <a:sym typeface="Wingdings" panose="05000000000000000000" pitchFamily="2" charset="2"/>
              </a:rPr>
              <a:t>Frage dich immer: </a:t>
            </a:r>
          </a:p>
          <a:p>
            <a:r>
              <a:rPr lang="de-CH" sz="1200" dirty="0">
                <a:solidFill>
                  <a:srgbClr val="CC0066"/>
                </a:solidFill>
                <a:sym typeface="Wingdings" panose="05000000000000000000" pitchFamily="2" charset="2"/>
              </a:rPr>
              <a:t>Was könnt ihr </a:t>
            </a:r>
            <a:r>
              <a:rPr lang="de-CH" sz="1200" b="1" dirty="0">
                <a:solidFill>
                  <a:srgbClr val="CC0066"/>
                </a:solidFill>
                <a:sym typeface="Wingdings" panose="05000000000000000000" pitchFamily="2" charset="2"/>
              </a:rPr>
              <a:t>fördern und ausnutzen</a:t>
            </a:r>
            <a:r>
              <a:rPr lang="de-CH" sz="1200" dirty="0">
                <a:solidFill>
                  <a:srgbClr val="CC0066"/>
                </a:solidFill>
                <a:sym typeface="Wingdings" panose="05000000000000000000" pitchFamily="2" charset="2"/>
              </a:rPr>
              <a:t>, was sollt ihr </a:t>
            </a:r>
            <a:r>
              <a:rPr lang="de-CH" sz="1200" b="1" dirty="0">
                <a:solidFill>
                  <a:srgbClr val="CC0066"/>
                </a:solidFill>
                <a:sym typeface="Wingdings" panose="05000000000000000000" pitchFamily="2" charset="2"/>
              </a:rPr>
              <a:t>vermeiden und stoppen</a:t>
            </a:r>
            <a:r>
              <a:rPr lang="de-CH" sz="1200" dirty="0">
                <a:solidFill>
                  <a:srgbClr val="CC0066"/>
                </a:solidFill>
                <a:sym typeface="Wingdings" panose="05000000000000000000" pitchFamily="2" charset="2"/>
              </a:rPr>
              <a:t>?</a:t>
            </a:r>
          </a:p>
          <a:p>
            <a:pPr marL="176268" indent="-176268">
              <a:buFontTx/>
              <a:buChar char="-"/>
            </a:pPr>
            <a:endParaRPr lang="de-CH" baseline="0" dirty="0">
              <a:solidFill>
                <a:srgbClr val="CC0066"/>
              </a:solidFill>
            </a:endParaRPr>
          </a:p>
        </p:txBody>
      </p:sp>
    </p:spTree>
    <p:extLst>
      <p:ext uri="{BB962C8B-B14F-4D97-AF65-F5344CB8AC3E}">
        <p14:creationId xmlns:p14="http://schemas.microsoft.com/office/powerpoint/2010/main" val="3461488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Jede</a:t>
            </a:r>
            <a:r>
              <a:rPr lang="de-CH" baseline="0" dirty="0"/>
              <a:t> Strategie beinhaltet diese </a:t>
            </a:r>
            <a:r>
              <a:rPr lang="de-CH" b="1" baseline="0" dirty="0"/>
              <a:t>4 Puzzle-Teile</a:t>
            </a:r>
            <a:r>
              <a:rPr lang="de-CH" baseline="0" dirty="0"/>
              <a:t>. Je nach Thema gibt es natürlich Bereiche die wichtiger oder weniger wichtig sind um das Problem zu lösen bzw. das gesetzte Ziel zu erfüllen. Meist braucht es alle Teilchen, um das Lager-Puzzle zu vervollständigen.</a:t>
            </a:r>
            <a:endParaRPr lang="de-CH" dirty="0"/>
          </a:p>
          <a:p>
            <a:endParaRPr lang="de-CH" dirty="0"/>
          </a:p>
          <a:p>
            <a:r>
              <a:rPr lang="de-CH" b="0" i="0" baseline="0" dirty="0">
                <a:solidFill>
                  <a:srgbClr val="CC0066"/>
                </a:solidFill>
              </a:rPr>
              <a:t>1. </a:t>
            </a:r>
            <a:r>
              <a:rPr lang="de-CH" i="1" baseline="0" dirty="0">
                <a:solidFill>
                  <a:srgbClr val="CC0066"/>
                </a:solidFill>
              </a:rPr>
              <a:t>Lageralltag</a:t>
            </a:r>
            <a:r>
              <a:rPr lang="de-CH" baseline="0" dirty="0">
                <a:solidFill>
                  <a:srgbClr val="CC0066"/>
                </a:solidFill>
              </a:rPr>
              <a:t>	</a:t>
            </a:r>
            <a:r>
              <a:rPr lang="de-CH" baseline="0" dirty="0">
                <a:solidFill>
                  <a:schemeClr val="tx1"/>
                </a:solidFill>
              </a:rPr>
              <a:t>Ämtlis, Freizeit, Rituale, Regeln, Ablauf … 	</a:t>
            </a:r>
          </a:p>
          <a:p>
            <a:endParaRPr lang="de-CH" dirty="0">
              <a:solidFill>
                <a:schemeClr val="tx1"/>
              </a:solidFill>
            </a:endParaRPr>
          </a:p>
          <a:p>
            <a:r>
              <a:rPr lang="de-CH" dirty="0">
                <a:solidFill>
                  <a:srgbClr val="CC0066"/>
                </a:solidFill>
              </a:rPr>
              <a:t>2.</a:t>
            </a:r>
            <a:r>
              <a:rPr lang="de-CH" baseline="0" dirty="0">
                <a:solidFill>
                  <a:srgbClr val="CC0066"/>
                </a:solidFill>
              </a:rPr>
              <a:t> </a:t>
            </a:r>
            <a:r>
              <a:rPr lang="de-CH" i="1" baseline="0" dirty="0">
                <a:solidFill>
                  <a:srgbClr val="CC0066"/>
                </a:solidFill>
              </a:rPr>
              <a:t>Lagergestaltung	</a:t>
            </a:r>
            <a:r>
              <a:rPr lang="de-CH" i="0" kern="1200" baseline="0" dirty="0">
                <a:solidFill>
                  <a:schemeClr val="tx1"/>
                </a:solidFill>
              </a:rPr>
              <a:t>Infrastruktur, Motto, Programm, Lagerbauten, Hauseinrichtung,  …</a:t>
            </a:r>
            <a:r>
              <a:rPr lang="de-CH" baseline="0" dirty="0">
                <a:solidFill>
                  <a:srgbClr val="CC0066"/>
                </a:solidFill>
              </a:rPr>
              <a:t>	</a:t>
            </a:r>
            <a:endParaRPr lang="de-CH" dirty="0">
              <a:solidFill>
                <a:srgbClr val="CC0066"/>
              </a:solidFill>
            </a:endParaRPr>
          </a:p>
          <a:p>
            <a:endParaRPr lang="de-CH" dirty="0">
              <a:solidFill>
                <a:srgbClr val="CC0066"/>
              </a:solidFill>
            </a:endParaRPr>
          </a:p>
          <a:p>
            <a:r>
              <a:rPr lang="de-CH" dirty="0">
                <a:solidFill>
                  <a:srgbClr val="CC0066"/>
                </a:solidFill>
              </a:rPr>
              <a:t>3. </a:t>
            </a:r>
            <a:r>
              <a:rPr lang="de-CH" i="1" dirty="0">
                <a:solidFill>
                  <a:srgbClr val="CC0066"/>
                </a:solidFill>
              </a:rPr>
              <a:t>Kinder		</a:t>
            </a:r>
            <a:r>
              <a:rPr lang="de-CH" i="0" kern="1200" baseline="0" dirty="0">
                <a:solidFill>
                  <a:schemeClr val="tx1"/>
                </a:solidFill>
              </a:rPr>
              <a:t>Umgang, Gespräch, Gruppeneinteilungen, Sorgen, Betreuung …</a:t>
            </a:r>
            <a:endParaRPr lang="de-CH" kern="1200" baseline="0" dirty="0">
              <a:solidFill>
                <a:schemeClr val="tx1"/>
              </a:solidFill>
            </a:endParaRPr>
          </a:p>
          <a:p>
            <a:endParaRPr lang="de-CH" dirty="0">
              <a:solidFill>
                <a:srgbClr val="CC0066"/>
              </a:solidFill>
            </a:endParaRPr>
          </a:p>
          <a:p>
            <a:r>
              <a:rPr lang="de-CH" dirty="0">
                <a:solidFill>
                  <a:srgbClr val="CC0066"/>
                </a:solidFill>
              </a:rPr>
              <a:t>4. </a:t>
            </a:r>
            <a:r>
              <a:rPr lang="de-CH" i="1" dirty="0">
                <a:solidFill>
                  <a:srgbClr val="CC0066"/>
                </a:solidFill>
              </a:rPr>
              <a:t>Leitungsteam	</a:t>
            </a:r>
            <a:r>
              <a:rPr lang="de-CH" i="0" kern="1200" baseline="0" dirty="0">
                <a:solidFill>
                  <a:schemeClr val="tx1"/>
                </a:solidFill>
              </a:rPr>
              <a:t>Umgang, Regeln, Verhalten, Höcks, Zusammenarbeit, Offenheit, Teamstärke und Motivation…</a:t>
            </a:r>
            <a:endParaRPr lang="de-CH" kern="1200" baseline="0" dirty="0">
              <a:solidFill>
                <a:schemeClr val="tx1"/>
              </a:solidFill>
            </a:endParaRPr>
          </a:p>
          <a:p>
            <a:endParaRPr lang="de-CH" dirty="0"/>
          </a:p>
        </p:txBody>
      </p:sp>
    </p:spTree>
    <p:extLst>
      <p:ext uri="{BB962C8B-B14F-4D97-AF65-F5344CB8AC3E}">
        <p14:creationId xmlns:p14="http://schemas.microsoft.com/office/powerpoint/2010/main" val="3206089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Folgende Hilfsmittel sind vorhanden:</a:t>
            </a:r>
          </a:p>
          <a:p>
            <a:pPr marL="192571" indent="-192571">
              <a:buFontTx/>
              <a:buChar char="-"/>
            </a:pPr>
            <a:r>
              <a:rPr lang="de-CH" baseline="0">
                <a:solidFill>
                  <a:srgbClr val="CC0066"/>
                </a:solidFill>
              </a:rPr>
              <a:t>www.datenbank-voilaluzern</a:t>
            </a:r>
            <a:r>
              <a:rPr lang="de-CH" baseline="0" dirty="0">
                <a:solidFill>
                  <a:srgbClr val="CC0066"/>
                </a:solidFill>
              </a:rPr>
              <a:t>.ch </a:t>
            </a:r>
            <a:r>
              <a:rPr lang="de-CH" baseline="0" dirty="0">
                <a:solidFill>
                  <a:srgbClr val="CC0066"/>
                </a:solidFill>
                <a:sym typeface="Wingdings" panose="05000000000000000000" pitchFamily="2" charset="2"/>
              </a:rPr>
              <a:t> viele Methoden und Themen!</a:t>
            </a:r>
          </a:p>
          <a:p>
            <a:pPr marL="192571" indent="-192571">
              <a:buFontTx/>
              <a:buChar char="-"/>
            </a:pPr>
            <a:r>
              <a:rPr lang="de-CH" baseline="0" dirty="0">
                <a:solidFill>
                  <a:srgbClr val="CC0066"/>
                </a:solidFill>
                <a:sym typeface="Wingdings" panose="05000000000000000000" pitchFamily="2" charset="2"/>
              </a:rPr>
              <a:t>LINK-Ordner</a:t>
            </a:r>
          </a:p>
          <a:p>
            <a:pPr marL="192571" indent="-192571">
              <a:buFontTx/>
              <a:buChar char="-"/>
            </a:pPr>
            <a:r>
              <a:rPr lang="de-CH" baseline="0" dirty="0">
                <a:solidFill>
                  <a:srgbClr val="CC0066"/>
                </a:solidFill>
                <a:sym typeface="Wingdings" panose="05000000000000000000" pitchFamily="2" charset="2"/>
              </a:rPr>
              <a:t>www.voila.ch</a:t>
            </a:r>
          </a:p>
          <a:p>
            <a:pPr marL="192571" indent="-192571">
              <a:buFontTx/>
              <a:buChar char="-"/>
            </a:pPr>
            <a:r>
              <a:rPr lang="de-CH" baseline="0" dirty="0">
                <a:solidFill>
                  <a:srgbClr val="CC0066"/>
                </a:solidFill>
                <a:sym typeface="Wingdings" panose="05000000000000000000" pitchFamily="2" charset="2"/>
              </a:rPr>
              <a:t>Austausch mit anderen Scharen/Abteilungen</a:t>
            </a:r>
            <a:endParaRPr lang="de-CH" dirty="0">
              <a:solidFill>
                <a:srgbClr val="CC0066"/>
              </a:solidFill>
            </a:endParaRPr>
          </a:p>
          <a:p>
            <a:endParaRPr lang="de-CH" dirty="0"/>
          </a:p>
          <a:p>
            <a:endParaRPr lang="de-CH" dirty="0"/>
          </a:p>
          <a:p>
            <a:r>
              <a:rPr lang="de-CH" dirty="0"/>
              <a:t>Fazit:</a:t>
            </a:r>
            <a:r>
              <a:rPr lang="de-CH" baseline="0" dirty="0"/>
              <a:t> Es gibt </a:t>
            </a:r>
            <a:r>
              <a:rPr lang="de-CH" i="1" baseline="0" dirty="0">
                <a:solidFill>
                  <a:srgbClr val="CC0066"/>
                </a:solidFill>
              </a:rPr>
              <a:t>keinen</a:t>
            </a:r>
            <a:r>
              <a:rPr lang="de-CH" baseline="0" dirty="0"/>
              <a:t> </a:t>
            </a:r>
            <a:r>
              <a:rPr lang="de-CH" i="1" baseline="0" dirty="0">
                <a:solidFill>
                  <a:srgbClr val="CC0066"/>
                </a:solidFill>
              </a:rPr>
              <a:t>Zaubertrank</a:t>
            </a:r>
            <a:r>
              <a:rPr lang="de-CH" baseline="0" dirty="0"/>
              <a:t>! </a:t>
            </a:r>
            <a:r>
              <a:rPr lang="de-CH" b="1" baseline="0" dirty="0"/>
              <a:t>Es geht darum, dass sich das Leitungsteam eine </a:t>
            </a:r>
            <a:r>
              <a:rPr lang="de-CH" b="1" i="1" baseline="0" dirty="0">
                <a:solidFill>
                  <a:srgbClr val="990033"/>
                </a:solidFill>
              </a:rPr>
              <a:t>geeignete Strategie </a:t>
            </a:r>
            <a:r>
              <a:rPr lang="de-CH" b="1" baseline="0" dirty="0"/>
              <a:t>ausdenkt und diese im Lager umsetzt.</a:t>
            </a:r>
            <a:endParaRPr lang="de-CH" b="1" dirty="0"/>
          </a:p>
        </p:txBody>
      </p:sp>
    </p:spTree>
    <p:extLst>
      <p:ext uri="{BB962C8B-B14F-4D97-AF65-F5344CB8AC3E}">
        <p14:creationId xmlns:p14="http://schemas.microsoft.com/office/powerpoint/2010/main" val="650004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a:p>
            <a:endParaRPr lang="de-CH" dirty="0"/>
          </a:p>
          <a:p>
            <a:endParaRPr lang="de-CH" dirty="0"/>
          </a:p>
          <a:p>
            <a:r>
              <a:rPr lang="de-CH" i="1" dirty="0">
                <a:solidFill>
                  <a:srgbClr val="CC0066"/>
                </a:solidFill>
              </a:rPr>
              <a:t>Uhr: </a:t>
            </a:r>
            <a:r>
              <a:rPr lang="de-CH" dirty="0">
                <a:solidFill>
                  <a:srgbClr val="CC0066"/>
                </a:solidFill>
              </a:rPr>
              <a:t>	Voilà «schenkt» jedem </a:t>
            </a:r>
            <a:r>
              <a:rPr lang="de-CH" dirty="0" err="1">
                <a:solidFill>
                  <a:srgbClr val="CC0066"/>
                </a:solidFill>
              </a:rPr>
              <a:t>Leitungesteam</a:t>
            </a:r>
            <a:r>
              <a:rPr lang="de-CH" baseline="0" dirty="0">
                <a:solidFill>
                  <a:srgbClr val="CC0066"/>
                </a:solidFill>
              </a:rPr>
              <a:t> </a:t>
            </a:r>
            <a:r>
              <a:rPr lang="de-CH" dirty="0">
                <a:solidFill>
                  <a:srgbClr val="CC0066"/>
                </a:solidFill>
              </a:rPr>
              <a:t>3 Stunden Zeit</a:t>
            </a:r>
          </a:p>
          <a:p>
            <a:endParaRPr lang="de-CH" i="1" dirty="0">
              <a:solidFill>
                <a:srgbClr val="CC0066"/>
              </a:solidFill>
            </a:endParaRPr>
          </a:p>
          <a:p>
            <a:r>
              <a:rPr lang="de-CH" i="1" dirty="0">
                <a:solidFill>
                  <a:srgbClr val="CC0066"/>
                </a:solidFill>
              </a:rPr>
              <a:t>Team:</a:t>
            </a:r>
            <a:r>
              <a:rPr lang="de-CH" dirty="0">
                <a:solidFill>
                  <a:srgbClr val="CC0066"/>
                </a:solidFill>
              </a:rPr>
              <a:t>	Ganzes</a:t>
            </a:r>
            <a:r>
              <a:rPr lang="de-CH" baseline="0" dirty="0">
                <a:solidFill>
                  <a:srgbClr val="CC0066"/>
                </a:solidFill>
              </a:rPr>
              <a:t> Team muss der Sinn von Voilà verstehen und 	mitmachen.</a:t>
            </a:r>
          </a:p>
          <a:p>
            <a:r>
              <a:rPr lang="de-CH" baseline="0" dirty="0">
                <a:solidFill>
                  <a:srgbClr val="CC0066"/>
                </a:solidFill>
              </a:rPr>
              <a:t>	</a:t>
            </a:r>
            <a:r>
              <a:rPr lang="de-CH" baseline="0" dirty="0">
                <a:solidFill>
                  <a:schemeClr val="tx1"/>
                </a:solidFill>
              </a:rPr>
              <a:t>Das Problem, dessen Ursachen und Auswirkungen/ 	Folgen, die Strategie muss allen Leiter/innen klar sein 	(«in den Köpfen verankert sein»).</a:t>
            </a:r>
          </a:p>
          <a:p>
            <a:r>
              <a:rPr lang="de-CH" baseline="0" dirty="0">
                <a:solidFill>
                  <a:schemeClr val="tx1"/>
                </a:solidFill>
              </a:rPr>
              <a:t>	</a:t>
            </a:r>
          </a:p>
          <a:p>
            <a:r>
              <a:rPr lang="de-CH" baseline="0" dirty="0">
                <a:solidFill>
                  <a:schemeClr val="tx1"/>
                </a:solidFill>
              </a:rPr>
              <a:t>	</a:t>
            </a:r>
            <a:r>
              <a:rPr lang="de-CH" b="1" baseline="0" dirty="0">
                <a:solidFill>
                  <a:schemeClr val="tx1"/>
                </a:solidFill>
              </a:rPr>
              <a:t>Nur dann wirkt Voilà!</a:t>
            </a:r>
          </a:p>
          <a:p>
            <a:endParaRPr lang="de-CH" i="1" baseline="0" dirty="0">
              <a:solidFill>
                <a:srgbClr val="CC0066"/>
              </a:solidFill>
            </a:endParaRPr>
          </a:p>
          <a:p>
            <a:r>
              <a:rPr lang="de-CH" i="1" baseline="0" dirty="0">
                <a:solidFill>
                  <a:srgbClr val="CC0066"/>
                </a:solidFill>
              </a:rPr>
              <a:t>Geld:</a:t>
            </a:r>
            <a:r>
              <a:rPr lang="de-CH" baseline="0" dirty="0">
                <a:solidFill>
                  <a:srgbClr val="CC0066"/>
                </a:solidFill>
              </a:rPr>
              <a:t>	Als Dankeschön gibt es Gutscheine</a:t>
            </a:r>
            <a:endParaRPr lang="de-CH" dirty="0">
              <a:solidFill>
                <a:srgbClr val="CC0066"/>
              </a:solidFill>
            </a:endParaRPr>
          </a:p>
        </p:txBody>
      </p:sp>
    </p:spTree>
    <p:extLst>
      <p:ext uri="{BB962C8B-B14F-4D97-AF65-F5344CB8AC3E}">
        <p14:creationId xmlns:p14="http://schemas.microsoft.com/office/powerpoint/2010/main" val="3242718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Tree>
    <p:extLst>
      <p:ext uri="{BB962C8B-B14F-4D97-AF65-F5344CB8AC3E}">
        <p14:creationId xmlns:p14="http://schemas.microsoft.com/office/powerpoint/2010/main" val="1540439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a:t>
            </a:r>
            <a:r>
              <a:rPr lang="de-CH" baseline="0" dirty="0"/>
              <a:t> Folgen von Voilà</a:t>
            </a:r>
          </a:p>
          <a:p>
            <a:pPr marL="192571" indent="-192571">
              <a:buFontTx/>
              <a:buChar char="-"/>
            </a:pPr>
            <a:r>
              <a:rPr lang="de-CH" baseline="0" dirty="0"/>
              <a:t>bessere Lager</a:t>
            </a:r>
          </a:p>
          <a:p>
            <a:pPr marL="192571" indent="-192571">
              <a:buFontTx/>
              <a:buChar char="-"/>
            </a:pPr>
            <a:r>
              <a:rPr lang="de-CH" baseline="0" dirty="0"/>
              <a:t>zufriedene Kinder</a:t>
            </a:r>
          </a:p>
          <a:p>
            <a:pPr marL="192571" indent="-192571">
              <a:buFontTx/>
              <a:buChar char="-"/>
            </a:pPr>
            <a:r>
              <a:rPr lang="de-CH" baseline="0" dirty="0"/>
              <a:t>glückliches Leitungsteam</a:t>
            </a:r>
          </a:p>
        </p:txBody>
      </p:sp>
    </p:spTree>
    <p:extLst>
      <p:ext uri="{BB962C8B-B14F-4D97-AF65-F5344CB8AC3E}">
        <p14:creationId xmlns:p14="http://schemas.microsoft.com/office/powerpoint/2010/main" val="3979061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1218381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1944355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dirty="0"/>
              <a:t>Mindestens eine Person innerhalb der Schar/Abteilung besucht </a:t>
            </a:r>
            <a:r>
              <a:rPr lang="de-CH" sz="1200" b="1" dirty="0"/>
              <a:t>das Voilà-Ausbildungsweekend im Herbst.</a:t>
            </a:r>
            <a:r>
              <a:rPr lang="de-CH" sz="1200" dirty="0"/>
              <a:t> Danach hat sie eine Voilà-Anerkennung und kann das nächste Lager (und auch Lager in späteren Jahren) als Voilà-Lager anmelden. Im Januar/Februar besucht der/die Leiter/in zusammen mit einer Betreuungsperson einen sogenannten Planungsabend. Dort wird die Umsetzung im Leitungsteam genau geplant. </a:t>
            </a:r>
          </a:p>
          <a:p>
            <a:endParaRPr lang="de-CH" sz="1200" dirty="0"/>
          </a:p>
          <a:p>
            <a:r>
              <a:rPr lang="de-CH" sz="1200" dirty="0"/>
              <a:t>Das zentrale Anliegen von Voilà Luzern ist es, dass vor jedem Voilà-Lager ein ausführlicher </a:t>
            </a:r>
            <a:r>
              <a:rPr lang="de-CH" sz="1200" b="1" dirty="0"/>
              <a:t>Team-Workshop</a:t>
            </a:r>
            <a:r>
              <a:rPr lang="de-CH" sz="1200" dirty="0"/>
              <a:t> durchgeführt wird. Ohne diesen speziellen </a:t>
            </a:r>
            <a:r>
              <a:rPr lang="de-CH" sz="1200" dirty="0" err="1"/>
              <a:t>Leiterhöck</a:t>
            </a:r>
            <a:r>
              <a:rPr lang="de-CH" sz="1200" dirty="0"/>
              <a:t> (Sitzung) würde Voilà kaum etwas bewirken. Die ganze Aus- und Weiterbildung in Voilà konzentriert sich deshalb darauf.  </a:t>
            </a:r>
          </a:p>
          <a:p>
            <a:endParaRPr lang="de-CH" sz="1200" dirty="0"/>
          </a:p>
          <a:p>
            <a:r>
              <a:rPr lang="de-CH" sz="1200" dirty="0"/>
              <a:t>Am Team-Workshop selber wird dem ganzen Leitungsteam des kommenden Lagers Voilà vorgestellt. Wichtig sind auch da die Inhalte. Ziel ist, dass ein </a:t>
            </a:r>
            <a:r>
              <a:rPr lang="de-CH" sz="1200" b="1" dirty="0"/>
              <a:t>Schwerpunkt-Voilà-Thema</a:t>
            </a:r>
            <a:r>
              <a:rPr lang="de-CH" sz="1200" dirty="0"/>
              <a:t> wie z.B. die optimale Betreuung der Kinder, die Zusammenarbeit im Team, der Umgang mit Suchtmitteln, Streit und Mobbing, etc. festgelegt wird und dass fürs kommende Lager konkrete Massnahmen zu diesem Thema gesucht, diskutiert und geplant werden. </a:t>
            </a:r>
          </a:p>
          <a:p>
            <a:endParaRPr lang="de-CH" sz="1200" b="1" dirty="0"/>
          </a:p>
          <a:p>
            <a:r>
              <a:rPr lang="de-CH" sz="1200" b="1" dirty="0"/>
              <a:t>Im Lager</a:t>
            </a:r>
            <a:r>
              <a:rPr lang="de-CH" sz="1200" dirty="0"/>
              <a:t> wird das Voilà-Thema dann gemäss der Vorbereitung am Team-Workshop durchgezogen und danach ausgewertet. </a:t>
            </a:r>
          </a:p>
          <a:p>
            <a:endParaRPr lang="de-CH" sz="1200" dirty="0"/>
          </a:p>
          <a:p>
            <a:r>
              <a:rPr lang="de-CH" sz="1200" dirty="0"/>
              <a:t>Im Dezember/Januar erfolgt dann die Auszahlung der Voilà-Gutscheine für das Leitungsteam, welche sich aufgrund der Teilnehmerzahl am Team-Workshop berechnen lässt. Die </a:t>
            </a:r>
            <a:r>
              <a:rPr lang="de-CH" sz="1200" b="1" dirty="0"/>
              <a:t>Entschädigung</a:t>
            </a:r>
            <a:r>
              <a:rPr lang="de-CH" sz="1200" dirty="0"/>
              <a:t> beträgt mind. 150.- Fr pro Abteilung (Grundbeitrag) plus zusätzlich 25.- pro anwesende Leitungsperson am Team-Workshop.</a:t>
            </a:r>
          </a:p>
          <a:p>
            <a:endParaRPr lang="de-CH" sz="1200" dirty="0"/>
          </a:p>
        </p:txBody>
      </p:sp>
      <p:sp>
        <p:nvSpPr>
          <p:cNvPr id="4" name="Foliennummernplatzhalter 3"/>
          <p:cNvSpPr>
            <a:spLocks noGrp="1"/>
          </p:cNvSpPr>
          <p:nvPr>
            <p:ph type="sldNum" sz="quarter" idx="10"/>
          </p:nvPr>
        </p:nvSpPr>
        <p:spPr/>
        <p:txBody>
          <a:bodyPr/>
          <a:lstStyle/>
          <a:p>
            <a:fld id="{4B99B7CF-011C-4F4A-A830-8A9E2626C6F2}" type="slidenum">
              <a:rPr lang="de-CH" smtClean="0"/>
              <a:t>19</a:t>
            </a:fld>
            <a:endParaRPr lang="de-CH"/>
          </a:p>
        </p:txBody>
      </p:sp>
    </p:spTree>
    <p:extLst>
      <p:ext uri="{BB962C8B-B14F-4D97-AF65-F5344CB8AC3E}">
        <p14:creationId xmlns:p14="http://schemas.microsoft.com/office/powerpoint/2010/main" val="1395278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Hinweise zu dieser Präsentation</a:t>
            </a:r>
          </a:p>
          <a:p>
            <a:endParaRPr lang="de-CH" dirty="0"/>
          </a:p>
          <a:p>
            <a:r>
              <a:rPr lang="de-CH" dirty="0"/>
              <a:t>Dieses</a:t>
            </a:r>
            <a:r>
              <a:rPr lang="de-CH" baseline="0" dirty="0"/>
              <a:t> Dokument beinhaltet Kommentare zu den einzelnen Folien. Ziel ist, dass Voilà-Leiter/innen damit in ihrer Schar/Abteilung Voilà anschaulich vorstellen und präsentieren können.</a:t>
            </a:r>
          </a:p>
          <a:p>
            <a:endParaRPr lang="de-CH" baseline="0" dirty="0"/>
          </a:p>
          <a:p>
            <a:r>
              <a:rPr lang="de-CH" baseline="0" dirty="0"/>
              <a:t>Die dazugehörige </a:t>
            </a:r>
            <a:r>
              <a:rPr lang="de-CH" baseline="0" dirty="0" err="1"/>
              <a:t>Powerpoint</a:t>
            </a:r>
            <a:r>
              <a:rPr lang="de-CH" baseline="0" dirty="0"/>
              <a:t>-Datei ist auf der Homepage </a:t>
            </a:r>
            <a:r>
              <a:rPr lang="de-CH" i="1" baseline="0" dirty="0"/>
              <a:t>www.voilaluzern.ch</a:t>
            </a:r>
            <a:r>
              <a:rPr lang="de-CH" baseline="0" dirty="0"/>
              <a:t> zu finden oder kann bei der Geschäftsstelle </a:t>
            </a:r>
            <a:r>
              <a:rPr lang="de-CH" i="1" baseline="0" dirty="0"/>
              <a:t>info@voilaluzern.ch</a:t>
            </a:r>
            <a:r>
              <a:rPr lang="de-CH" baseline="0" dirty="0"/>
              <a:t> angefragt werden.</a:t>
            </a:r>
          </a:p>
          <a:p>
            <a:endParaRPr lang="de-CH" baseline="0" dirty="0"/>
          </a:p>
          <a:p>
            <a:r>
              <a:rPr lang="de-CH" baseline="0" dirty="0"/>
              <a:t>Beachte: </a:t>
            </a:r>
            <a:r>
              <a:rPr lang="de-CH" baseline="0" dirty="0">
                <a:solidFill>
                  <a:srgbClr val="F42473"/>
                </a:solidFill>
              </a:rPr>
              <a:t>«</a:t>
            </a:r>
            <a:r>
              <a:rPr lang="de-CH" baseline="0" dirty="0" err="1">
                <a:solidFill>
                  <a:srgbClr val="F42473"/>
                </a:solidFill>
              </a:rPr>
              <a:t>voilà</a:t>
            </a:r>
            <a:r>
              <a:rPr lang="de-CH" baseline="0" dirty="0">
                <a:solidFill>
                  <a:srgbClr val="F42473"/>
                </a:solidFill>
              </a:rPr>
              <a:t>-rote» Textteile </a:t>
            </a:r>
            <a:r>
              <a:rPr lang="de-CH" baseline="0" dirty="0"/>
              <a:t>beziehen sich immer direkt auf ein Symbol und helfen dem/der Präsentierenden den Faden nicht zu verlieren.</a:t>
            </a:r>
          </a:p>
          <a:p>
            <a:endParaRPr lang="de-CH" baseline="0" dirty="0"/>
          </a:p>
          <a:p>
            <a:endParaRPr lang="de-CH" dirty="0"/>
          </a:p>
        </p:txBody>
      </p:sp>
    </p:spTree>
    <p:extLst>
      <p:ext uri="{BB962C8B-B14F-4D97-AF65-F5344CB8AC3E}">
        <p14:creationId xmlns:p14="http://schemas.microsoft.com/office/powerpoint/2010/main" val="2914607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2106672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3344888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3160961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2986827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1634144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1084703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baseline="0" dirty="0"/>
          </a:p>
        </p:txBody>
      </p:sp>
    </p:spTree>
    <p:extLst>
      <p:ext uri="{BB962C8B-B14F-4D97-AF65-F5344CB8AC3E}">
        <p14:creationId xmlns:p14="http://schemas.microsoft.com/office/powerpoint/2010/main" val="1772253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1541886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4911466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Tree>
    <p:extLst>
      <p:ext uri="{BB962C8B-B14F-4D97-AF65-F5344CB8AC3E}">
        <p14:creationId xmlns:p14="http://schemas.microsoft.com/office/powerpoint/2010/main" val="3030056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10407" y="4960075"/>
            <a:ext cx="5683250" cy="4029879"/>
          </a:xfrm>
        </p:spPr>
        <p:txBody>
          <a:bodyPr/>
          <a:lstStyle/>
          <a:p>
            <a:r>
              <a:rPr lang="de-CH" b="1" dirty="0"/>
              <a:t>Was ist Voilà?</a:t>
            </a:r>
          </a:p>
          <a:p>
            <a:endParaRPr lang="de-CH" dirty="0"/>
          </a:p>
          <a:p>
            <a:r>
              <a:rPr lang="de-CH" dirty="0"/>
              <a:t>Voilà</a:t>
            </a:r>
            <a:r>
              <a:rPr lang="de-CH" baseline="0" dirty="0"/>
              <a:t> hat zu tun mit…</a:t>
            </a:r>
          </a:p>
          <a:p>
            <a:pPr marL="176268" indent="-176268">
              <a:buFontTx/>
              <a:buChar char="-"/>
            </a:pPr>
            <a:r>
              <a:rPr lang="de-CH" i="1" baseline="0" dirty="0">
                <a:solidFill>
                  <a:srgbClr val="A50021"/>
                </a:solidFill>
              </a:rPr>
              <a:t>Lager</a:t>
            </a:r>
          </a:p>
          <a:p>
            <a:pPr marL="176268" indent="-176268">
              <a:buFontTx/>
              <a:buChar char="-"/>
            </a:pPr>
            <a:r>
              <a:rPr lang="de-CH" i="1" kern="1200" baseline="0" dirty="0">
                <a:solidFill>
                  <a:srgbClr val="A50021"/>
                </a:solidFill>
              </a:rPr>
              <a:t>Ausbildung, Weiterbildung</a:t>
            </a:r>
          </a:p>
          <a:p>
            <a:pPr marL="176268" indent="-176268">
              <a:buFontTx/>
              <a:buChar char="-"/>
            </a:pPr>
            <a:r>
              <a:rPr lang="de-CH" i="1" kern="1200" baseline="0" dirty="0">
                <a:solidFill>
                  <a:srgbClr val="A50021"/>
                </a:solidFill>
              </a:rPr>
              <a:t>Suchtmittel</a:t>
            </a:r>
          </a:p>
          <a:p>
            <a:pPr marL="176268" indent="-176268">
              <a:buFontTx/>
              <a:buChar char="-"/>
            </a:pPr>
            <a:r>
              <a:rPr lang="de-CH" i="1" kern="1200" baseline="0" dirty="0">
                <a:solidFill>
                  <a:srgbClr val="A50021"/>
                </a:solidFill>
              </a:rPr>
              <a:t>gute Stimmung</a:t>
            </a:r>
          </a:p>
          <a:p>
            <a:pPr marL="176268" indent="-176268">
              <a:buFontTx/>
              <a:buChar char="-"/>
            </a:pPr>
            <a:r>
              <a:rPr lang="de-CH" i="1" kern="1200" baseline="0" dirty="0">
                <a:solidFill>
                  <a:srgbClr val="A50021"/>
                </a:solidFill>
              </a:rPr>
              <a:t>Geld/Gutscheine </a:t>
            </a:r>
            <a:r>
              <a:rPr lang="de-CH" baseline="0" dirty="0"/>
              <a:t>für das Leitungsteam</a:t>
            </a:r>
          </a:p>
          <a:p>
            <a:pPr marL="176268" indent="-176268">
              <a:buFontTx/>
              <a:buChar char="-"/>
            </a:pPr>
            <a:r>
              <a:rPr lang="de-CH" baseline="0" dirty="0"/>
              <a:t>W</a:t>
            </a:r>
            <a:r>
              <a:rPr lang="de-CH" i="1" kern="1200" baseline="0" dirty="0">
                <a:solidFill>
                  <a:srgbClr val="A50021"/>
                </a:solidFill>
              </a:rPr>
              <a:t>erkzeug, </a:t>
            </a:r>
            <a:r>
              <a:rPr lang="de-CH" baseline="0" dirty="0"/>
              <a:t>um Probleme zu lösen</a:t>
            </a:r>
          </a:p>
          <a:p>
            <a:pPr marL="176268" indent="-176268">
              <a:buFontTx/>
              <a:buChar char="-"/>
            </a:pPr>
            <a:r>
              <a:rPr lang="de-CH" i="1" kern="1200" baseline="0" dirty="0">
                <a:solidFill>
                  <a:srgbClr val="A50021"/>
                </a:solidFill>
              </a:rPr>
              <a:t>«Erste Hilfe», </a:t>
            </a:r>
            <a:r>
              <a:rPr lang="de-CH" i="0" kern="1200" baseline="0" dirty="0">
                <a:solidFill>
                  <a:schemeClr val="tx1"/>
                </a:solidFill>
              </a:rPr>
              <a:t>wenn etwas passiert</a:t>
            </a:r>
          </a:p>
          <a:p>
            <a:pPr marL="176268" indent="-176268">
              <a:buFontTx/>
              <a:buChar char="-"/>
            </a:pPr>
            <a:endParaRPr lang="de-CH" baseline="0" dirty="0"/>
          </a:p>
          <a:p>
            <a:r>
              <a:rPr lang="de-CH" baseline="0" dirty="0"/>
              <a:t>Voilà ist also sehr vielseitig!</a:t>
            </a:r>
          </a:p>
          <a:p>
            <a:endParaRPr lang="de-CH" baseline="0" dirty="0"/>
          </a:p>
          <a:p>
            <a:r>
              <a:rPr lang="de-CH" b="1" baseline="0" dirty="0"/>
              <a:t>Wichtig: Im Zentrum steht immer das Leitungsteam!</a:t>
            </a:r>
          </a:p>
        </p:txBody>
      </p:sp>
    </p:spTree>
    <p:extLst>
      <p:ext uri="{BB962C8B-B14F-4D97-AF65-F5344CB8AC3E}">
        <p14:creationId xmlns:p14="http://schemas.microsoft.com/office/powerpoint/2010/main" val="8461193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5155154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40965767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38206143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Tree>
    <p:extLst>
      <p:ext uri="{BB962C8B-B14F-4D97-AF65-F5344CB8AC3E}">
        <p14:creationId xmlns:p14="http://schemas.microsoft.com/office/powerpoint/2010/main" val="18390781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17491849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Tree>
    <p:extLst>
      <p:ext uri="{BB962C8B-B14F-4D97-AF65-F5344CB8AC3E}">
        <p14:creationId xmlns:p14="http://schemas.microsoft.com/office/powerpoint/2010/main" val="2934061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Grundsatz von Voilà</a:t>
            </a:r>
          </a:p>
          <a:p>
            <a:endParaRPr lang="de-CH" dirty="0"/>
          </a:p>
          <a:p>
            <a:r>
              <a:rPr lang="de-CH" dirty="0"/>
              <a:t>Voilà und somit die Kinder- und Jugendverbände können in der der</a:t>
            </a:r>
            <a:r>
              <a:rPr lang="de-CH" baseline="0" dirty="0"/>
              <a:t> Gesundheitsförderung und Prävention vieles bewirken!</a:t>
            </a:r>
            <a:endParaRPr lang="de-CH" dirty="0"/>
          </a:p>
        </p:txBody>
      </p:sp>
    </p:spTree>
    <p:extLst>
      <p:ext uri="{BB962C8B-B14F-4D97-AF65-F5344CB8AC3E}">
        <p14:creationId xmlns:p14="http://schemas.microsoft.com/office/powerpoint/2010/main" val="3675582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Kinder- und Jugendverbände (Jubla, Pfadi,…) haben grosse Stärken und Chancen</a:t>
            </a:r>
            <a:r>
              <a:rPr lang="de-CH" baseline="0" dirty="0"/>
              <a:t>, diese sollen durch Voilà gestärkt werden.</a:t>
            </a:r>
          </a:p>
          <a:p>
            <a:endParaRPr lang="de-CH" baseline="0" dirty="0"/>
          </a:p>
          <a:p>
            <a:r>
              <a:rPr lang="de-CH" i="1" baseline="0" dirty="0">
                <a:solidFill>
                  <a:srgbClr val="CC0066"/>
                </a:solidFill>
              </a:rPr>
              <a:t>Faust: </a:t>
            </a:r>
            <a:r>
              <a:rPr lang="de-CH" baseline="0" dirty="0">
                <a:solidFill>
                  <a:srgbClr val="CC0066"/>
                </a:solidFill>
              </a:rPr>
              <a:t>		Stärken</a:t>
            </a:r>
          </a:p>
          <a:p>
            <a:r>
              <a:rPr lang="de-CH" i="1" baseline="0" dirty="0">
                <a:solidFill>
                  <a:srgbClr val="CC0066"/>
                </a:solidFill>
              </a:rPr>
              <a:t>Zielscheibe:</a:t>
            </a:r>
            <a:r>
              <a:rPr lang="de-CH" baseline="0" dirty="0">
                <a:solidFill>
                  <a:srgbClr val="CC0066"/>
                </a:solidFill>
              </a:rPr>
              <a:t>	Ziel</a:t>
            </a:r>
          </a:p>
          <a:p>
            <a:r>
              <a:rPr lang="de-CH" i="1" baseline="0" dirty="0">
                <a:solidFill>
                  <a:srgbClr val="CC0066"/>
                </a:solidFill>
              </a:rPr>
              <a:t>Würfel: </a:t>
            </a:r>
            <a:r>
              <a:rPr lang="de-CH" baseline="0" dirty="0">
                <a:solidFill>
                  <a:srgbClr val="CC0066"/>
                </a:solidFill>
              </a:rPr>
              <a:t>		Chancen</a:t>
            </a:r>
            <a:endParaRPr lang="de-CH" dirty="0">
              <a:solidFill>
                <a:srgbClr val="CC0066"/>
              </a:solidFill>
            </a:endParaRPr>
          </a:p>
          <a:p>
            <a:endParaRPr lang="de-CH" dirty="0"/>
          </a:p>
        </p:txBody>
      </p:sp>
    </p:spTree>
    <p:extLst>
      <p:ext uri="{BB962C8B-B14F-4D97-AF65-F5344CB8AC3E}">
        <p14:creationId xmlns:p14="http://schemas.microsoft.com/office/powerpoint/2010/main" val="2660048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Der Teamworkshop (und somit das Leitungsteam) steht im Zentrum. Das ganze Leitungsteam soll sich 3 Stunden Zeit nehmen, ein Schwerpunktthema zu finden,</a:t>
            </a:r>
            <a:r>
              <a:rPr lang="de-CH" baseline="0" dirty="0"/>
              <a:t> besprechen und Umsetzungsideen für das kommende Lager zu entwickeln.</a:t>
            </a:r>
            <a:endParaRPr lang="de-CH" dirty="0"/>
          </a:p>
          <a:p>
            <a:endParaRPr lang="de-CH" baseline="0" dirty="0"/>
          </a:p>
          <a:p>
            <a:r>
              <a:rPr lang="de-CH" sz="1400" dirty="0"/>
              <a:t>vor dem Workshop      </a:t>
            </a:r>
            <a:r>
              <a:rPr lang="de-CH" sz="1400" dirty="0">
                <a:sym typeface="Wingdings" panose="05000000000000000000" pitchFamily="2" charset="2"/>
              </a:rPr>
              <a:t>  Workshop          	nach dem Workshop</a:t>
            </a:r>
            <a:endParaRPr lang="de-CH" sz="1400" dirty="0"/>
          </a:p>
          <a:p>
            <a:r>
              <a:rPr lang="de-CH" sz="1400" i="1" dirty="0">
                <a:solidFill>
                  <a:srgbClr val="CC0066"/>
                </a:solidFill>
              </a:rPr>
              <a:t>- Voilà-Weekend	- ganzes 		- glückliches Lager</a:t>
            </a:r>
          </a:p>
          <a:p>
            <a:r>
              <a:rPr lang="de-CH" sz="1400" i="1" dirty="0">
                <a:solidFill>
                  <a:srgbClr val="CC0066"/>
                </a:solidFill>
              </a:rPr>
              <a:t>- Planungsabend	  Leitungsteam 	- Gutscheine für </a:t>
            </a:r>
            <a:br>
              <a:rPr lang="de-CH" sz="1400" i="1" dirty="0">
                <a:solidFill>
                  <a:srgbClr val="CC0066"/>
                </a:solidFill>
              </a:rPr>
            </a:br>
            <a:r>
              <a:rPr lang="de-CH" sz="1400" i="1" dirty="0">
                <a:solidFill>
                  <a:srgbClr val="CC0066"/>
                </a:solidFill>
              </a:rPr>
              <a:t>				   das Leitungsteam</a:t>
            </a:r>
          </a:p>
          <a:p>
            <a:endParaRPr lang="de-CH" baseline="0" dirty="0"/>
          </a:p>
          <a:p>
            <a:r>
              <a:rPr lang="de-CH" b="1" baseline="0" dirty="0"/>
              <a:t>Wichtig: </a:t>
            </a:r>
          </a:p>
          <a:p>
            <a:r>
              <a:rPr lang="de-CH" baseline="0" dirty="0"/>
              <a:t>Für die 3 aufgewandten Stunden bekommt das Leitungsteam </a:t>
            </a:r>
            <a:r>
              <a:rPr lang="de-CH" b="1" baseline="0" dirty="0"/>
              <a:t>Gutscheine</a:t>
            </a:r>
            <a:r>
              <a:rPr lang="de-CH" baseline="0" dirty="0"/>
              <a:t> für ein gemütliches Nachtessen, einen unvergesslichen Ausflug oder was auch immer. </a:t>
            </a:r>
          </a:p>
          <a:p>
            <a:r>
              <a:rPr lang="de-CH" baseline="0" dirty="0"/>
              <a:t>Für jede anwesende Leitungsperson gibt es 20.- Fr. plus einen Sockelbeitrag von 200.- Fr. pro Schar/Abteilung.</a:t>
            </a:r>
          </a:p>
        </p:txBody>
      </p:sp>
    </p:spTree>
    <p:extLst>
      <p:ext uri="{BB962C8B-B14F-4D97-AF65-F5344CB8AC3E}">
        <p14:creationId xmlns:p14="http://schemas.microsoft.com/office/powerpoint/2010/main" val="4095187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10407" y="4925407"/>
            <a:ext cx="5943595" cy="4029879"/>
          </a:xfrm>
        </p:spPr>
        <p:txBody>
          <a:bodyPr/>
          <a:lstStyle/>
          <a:p>
            <a:r>
              <a:rPr lang="de-CH" sz="1400" dirty="0"/>
              <a:t>Am Teamworkshop wird das Schwerpunktthema erarbeitet. Hier sind einige Beispiele:</a:t>
            </a:r>
          </a:p>
          <a:p>
            <a:pPr>
              <a:spcAft>
                <a:spcPts val="617"/>
              </a:spcAft>
            </a:pPr>
            <a:r>
              <a:rPr lang="de-CH" sz="1400" dirty="0">
                <a:solidFill>
                  <a:srgbClr val="CC0066"/>
                </a:solidFill>
              </a:rPr>
              <a:t>- </a:t>
            </a:r>
            <a:r>
              <a:rPr lang="de-CH" sz="1400" i="1" dirty="0">
                <a:solidFill>
                  <a:srgbClr val="CC0066"/>
                </a:solidFill>
              </a:rPr>
              <a:t>trauriges Männchen: 	</a:t>
            </a:r>
            <a:r>
              <a:rPr lang="de-CH" sz="1400" dirty="0">
                <a:solidFill>
                  <a:srgbClr val="CC0066"/>
                </a:solidFill>
              </a:rPr>
              <a:t>Kinder/Leiter sind unglücklich, niedergeschlagen</a:t>
            </a:r>
          </a:p>
          <a:p>
            <a:pPr>
              <a:spcAft>
                <a:spcPts val="617"/>
              </a:spcAft>
            </a:pPr>
            <a:r>
              <a:rPr lang="de-CH" sz="1400" dirty="0">
                <a:solidFill>
                  <a:srgbClr val="CC0066"/>
                </a:solidFill>
              </a:rPr>
              <a:t>- </a:t>
            </a:r>
            <a:r>
              <a:rPr lang="de-CH" sz="1400" i="1" dirty="0">
                <a:solidFill>
                  <a:srgbClr val="CC0066"/>
                </a:solidFill>
              </a:rPr>
              <a:t>Sonnenschirm: </a:t>
            </a:r>
            <a:r>
              <a:rPr lang="de-CH" sz="1400" dirty="0">
                <a:solidFill>
                  <a:srgbClr val="CC0066"/>
                </a:solidFill>
              </a:rPr>
              <a:t>	«etwas» wird zu wenig geschützt, Schutz nötig</a:t>
            </a:r>
          </a:p>
          <a:p>
            <a:pPr>
              <a:spcAft>
                <a:spcPts val="617"/>
              </a:spcAft>
            </a:pPr>
            <a:r>
              <a:rPr lang="de-CH" sz="1400" dirty="0">
                <a:solidFill>
                  <a:srgbClr val="CC0066"/>
                </a:solidFill>
              </a:rPr>
              <a:t>- </a:t>
            </a:r>
            <a:r>
              <a:rPr lang="de-CH" sz="1400" i="1" dirty="0" err="1">
                <a:solidFill>
                  <a:srgbClr val="CC0066"/>
                </a:solidFill>
              </a:rPr>
              <a:t>Seilhüpfer</a:t>
            </a:r>
            <a:r>
              <a:rPr lang="de-CH" sz="1400" i="1" dirty="0">
                <a:solidFill>
                  <a:srgbClr val="CC0066"/>
                </a:solidFill>
              </a:rPr>
              <a:t>: 	</a:t>
            </a:r>
            <a:r>
              <a:rPr lang="de-CH" sz="1400" dirty="0">
                <a:solidFill>
                  <a:srgbClr val="CC0066"/>
                </a:solidFill>
              </a:rPr>
              <a:t>	Spielfreude fördern</a:t>
            </a:r>
          </a:p>
          <a:p>
            <a:pPr>
              <a:spcAft>
                <a:spcPts val="617"/>
              </a:spcAft>
            </a:pPr>
            <a:r>
              <a:rPr lang="de-CH" sz="1400" dirty="0">
                <a:solidFill>
                  <a:srgbClr val="CC0066"/>
                </a:solidFill>
              </a:rPr>
              <a:t>- </a:t>
            </a:r>
            <a:r>
              <a:rPr lang="de-CH" sz="1400" i="1" dirty="0">
                <a:solidFill>
                  <a:srgbClr val="CC0066"/>
                </a:solidFill>
              </a:rPr>
              <a:t>Streit:</a:t>
            </a:r>
            <a:r>
              <a:rPr lang="de-CH" sz="1400" dirty="0">
                <a:solidFill>
                  <a:srgbClr val="CC0066"/>
                </a:solidFill>
              </a:rPr>
              <a:t>		Auseinandersetzungen zw. Kindern untereinander</a:t>
            </a:r>
            <a:br>
              <a:rPr lang="de-CH" sz="1400" dirty="0">
                <a:solidFill>
                  <a:srgbClr val="CC0066"/>
                </a:solidFill>
              </a:rPr>
            </a:br>
            <a:r>
              <a:rPr lang="de-CH" sz="1400" dirty="0">
                <a:solidFill>
                  <a:srgbClr val="CC0066"/>
                </a:solidFill>
              </a:rPr>
              <a:t>		oder zw. Leiter und Kinder</a:t>
            </a:r>
          </a:p>
          <a:p>
            <a:pPr>
              <a:spcAft>
                <a:spcPts val="617"/>
              </a:spcAft>
            </a:pPr>
            <a:r>
              <a:rPr lang="de-CH" sz="1400" dirty="0">
                <a:solidFill>
                  <a:srgbClr val="CC0066"/>
                </a:solidFill>
              </a:rPr>
              <a:t>- </a:t>
            </a:r>
            <a:r>
              <a:rPr lang="de-CH" sz="1400" i="1" dirty="0">
                <a:solidFill>
                  <a:srgbClr val="CC0066"/>
                </a:solidFill>
              </a:rPr>
              <a:t>Zauberstab:	</a:t>
            </a:r>
            <a:r>
              <a:rPr lang="de-CH" sz="1400" dirty="0">
                <a:solidFill>
                  <a:srgbClr val="CC0066"/>
                </a:solidFill>
              </a:rPr>
              <a:t>«Zauber» des Lagers fehlt </a:t>
            </a:r>
            <a:br>
              <a:rPr lang="de-CH" sz="1400" dirty="0">
                <a:solidFill>
                  <a:srgbClr val="CC0066"/>
                </a:solidFill>
              </a:rPr>
            </a:br>
            <a:r>
              <a:rPr lang="de-CH" sz="1400" dirty="0">
                <a:solidFill>
                  <a:srgbClr val="CC0066"/>
                </a:solidFill>
              </a:rPr>
              <a:t>		(Programm wird durchgerattert, Spass fehlt)</a:t>
            </a:r>
          </a:p>
          <a:p>
            <a:pPr>
              <a:spcAft>
                <a:spcPts val="617"/>
              </a:spcAft>
            </a:pPr>
            <a:r>
              <a:rPr lang="de-CH" sz="1400" dirty="0">
                <a:solidFill>
                  <a:srgbClr val="CC0066"/>
                </a:solidFill>
              </a:rPr>
              <a:t>- </a:t>
            </a:r>
            <a:r>
              <a:rPr lang="de-CH" sz="1400" i="1" dirty="0">
                <a:solidFill>
                  <a:srgbClr val="CC0066"/>
                </a:solidFill>
              </a:rPr>
              <a:t>Bier:</a:t>
            </a:r>
            <a:r>
              <a:rPr lang="de-CH" sz="1400" dirty="0">
                <a:solidFill>
                  <a:srgbClr val="CC0066"/>
                </a:solidFill>
              </a:rPr>
              <a:t>		Suchtmittelproblem</a:t>
            </a:r>
          </a:p>
          <a:p>
            <a:pPr>
              <a:spcAft>
                <a:spcPts val="617"/>
              </a:spcAft>
            </a:pPr>
            <a:r>
              <a:rPr lang="de-CH" sz="1400" dirty="0">
                <a:solidFill>
                  <a:srgbClr val="CC0066"/>
                </a:solidFill>
              </a:rPr>
              <a:t>- </a:t>
            </a:r>
            <a:r>
              <a:rPr lang="de-CH" sz="1400" i="1" dirty="0">
                <a:solidFill>
                  <a:srgbClr val="CC0066"/>
                </a:solidFill>
              </a:rPr>
              <a:t>Leere Batterien: </a:t>
            </a:r>
            <a:r>
              <a:rPr lang="de-CH" sz="1400" dirty="0">
                <a:solidFill>
                  <a:srgbClr val="CC0066"/>
                </a:solidFill>
              </a:rPr>
              <a:t>	keine Motivation (Leitungsteam, Kinder,…)</a:t>
            </a:r>
          </a:p>
          <a:p>
            <a:pPr>
              <a:spcAft>
                <a:spcPts val="617"/>
              </a:spcAft>
            </a:pPr>
            <a:r>
              <a:rPr lang="de-CH" sz="1400" dirty="0">
                <a:solidFill>
                  <a:srgbClr val="CC0066"/>
                </a:solidFill>
              </a:rPr>
              <a:t>- </a:t>
            </a:r>
            <a:r>
              <a:rPr lang="de-CH" sz="1400" i="1" dirty="0">
                <a:solidFill>
                  <a:srgbClr val="CC0066"/>
                </a:solidFill>
              </a:rPr>
              <a:t>Rückblick:</a:t>
            </a:r>
            <a:r>
              <a:rPr lang="de-CH" sz="1400" dirty="0">
                <a:solidFill>
                  <a:srgbClr val="CC0066"/>
                </a:solidFill>
              </a:rPr>
              <a:t>		verbessern, was im letzten Lager nicht gut war</a:t>
            </a:r>
          </a:p>
          <a:p>
            <a:endParaRPr lang="de-CH" sz="1400" dirty="0"/>
          </a:p>
          <a:p>
            <a:r>
              <a:rPr lang="de-CH" sz="1400" dirty="0"/>
              <a:t>Weitere mögliche Themen die im weitesten Sinne mit Gesundheitsförderung zu tun haben:</a:t>
            </a:r>
          </a:p>
          <a:p>
            <a:pPr marL="192571" indent="-192571">
              <a:buFontTx/>
              <a:buChar char="-"/>
            </a:pPr>
            <a:r>
              <a:rPr lang="de-CH" sz="1200" dirty="0"/>
              <a:t>Zusammenarbeit im Leitungsteam stärken	-  Mobbing</a:t>
            </a:r>
          </a:p>
          <a:p>
            <a:pPr marL="192571" indent="-192571">
              <a:buFontTx/>
              <a:buChar char="-"/>
            </a:pPr>
            <a:r>
              <a:rPr lang="de-CH" sz="1200" dirty="0"/>
              <a:t>Gesundheit fördern, Bewegung und Ernährung	-  Fluchen, Umgang mit Kinder</a:t>
            </a:r>
          </a:p>
          <a:p>
            <a:pPr marL="192571" indent="-192571">
              <a:buFontTx/>
              <a:buChar char="-"/>
            </a:pPr>
            <a:r>
              <a:rPr lang="de-CH" sz="1200" dirty="0"/>
              <a:t>Langeweile bei Kindern			- Wut</a:t>
            </a:r>
          </a:p>
          <a:p>
            <a:pPr marL="192571" indent="-192571">
              <a:buFontTx/>
              <a:buChar char="-"/>
            </a:pPr>
            <a:r>
              <a:rPr lang="de-CH" sz="1200" dirty="0"/>
              <a:t>Ausgleich für das Leitungsteam		- (</a:t>
            </a:r>
            <a:r>
              <a:rPr lang="de-CH" sz="1200" dirty="0" err="1"/>
              <a:t>Un</a:t>
            </a:r>
            <a:r>
              <a:rPr lang="de-CH" sz="1200" dirty="0"/>
              <a:t>-)Zuverlässigkeit</a:t>
            </a:r>
          </a:p>
          <a:p>
            <a:pPr marL="192571" indent="-192571">
              <a:buFontTx/>
              <a:buChar char="-"/>
            </a:pPr>
            <a:r>
              <a:rPr lang="de-CH" sz="1200" i="1" dirty="0">
                <a:solidFill>
                  <a:srgbClr val="CC0066"/>
                </a:solidFill>
              </a:rPr>
              <a:t>Sexuelle Übergriffe </a:t>
            </a:r>
            <a:r>
              <a:rPr lang="de-CH" sz="1200" dirty="0">
                <a:solidFill>
                  <a:srgbClr val="CC0066"/>
                </a:solidFill>
              </a:rPr>
              <a:t>– Hier kann Voilà als Vermittler zu </a:t>
            </a:r>
            <a:r>
              <a:rPr lang="de-CH" sz="1200" dirty="0" err="1">
                <a:solidFill>
                  <a:srgbClr val="CC0066"/>
                </a:solidFill>
              </a:rPr>
              <a:t>entspr</a:t>
            </a:r>
            <a:r>
              <a:rPr lang="de-CH" sz="1200" dirty="0">
                <a:solidFill>
                  <a:srgbClr val="CC0066"/>
                </a:solidFill>
              </a:rPr>
              <a:t>. Fachstellen wirken.</a:t>
            </a:r>
          </a:p>
        </p:txBody>
      </p:sp>
    </p:spTree>
    <p:extLst>
      <p:ext uri="{BB962C8B-B14F-4D97-AF65-F5344CB8AC3E}">
        <p14:creationId xmlns:p14="http://schemas.microsoft.com/office/powerpoint/2010/main" val="2530753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0" dirty="0"/>
              <a:t>WICHTIG: Das Schwerpunktthema muss in einen der </a:t>
            </a:r>
            <a:r>
              <a:rPr lang="de-CH" b="1" dirty="0">
                <a:solidFill>
                  <a:srgbClr val="CC0066"/>
                </a:solidFill>
              </a:rPr>
              <a:t>drei</a:t>
            </a:r>
            <a:r>
              <a:rPr lang="de-CH" b="0" dirty="0"/>
              <a:t> </a:t>
            </a:r>
            <a:r>
              <a:rPr lang="de-CH" b="1" dirty="0">
                <a:solidFill>
                  <a:srgbClr val="CC0066"/>
                </a:solidFill>
              </a:rPr>
              <a:t>Themenbereiche</a:t>
            </a:r>
            <a:r>
              <a:rPr lang="de-CH" b="0" dirty="0"/>
              <a:t> passen!</a:t>
            </a:r>
          </a:p>
          <a:p>
            <a:endParaRPr lang="de-CH" b="1" dirty="0"/>
          </a:p>
          <a:p>
            <a:endParaRPr lang="de-CH" baseline="0" dirty="0">
              <a:solidFill>
                <a:srgbClr val="CC0066"/>
              </a:solidFill>
            </a:endParaRPr>
          </a:p>
        </p:txBody>
      </p:sp>
    </p:spTree>
    <p:extLst>
      <p:ext uri="{BB962C8B-B14F-4D97-AF65-F5344CB8AC3E}">
        <p14:creationId xmlns:p14="http://schemas.microsoft.com/office/powerpoint/2010/main" val="2021724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Wie findet man das</a:t>
            </a:r>
            <a:r>
              <a:rPr lang="de-CH" b="1" baseline="0" dirty="0"/>
              <a:t> geeignete Voilà-Thema?</a:t>
            </a:r>
          </a:p>
          <a:p>
            <a:endParaRPr lang="de-CH" baseline="0" dirty="0"/>
          </a:p>
          <a:p>
            <a:r>
              <a:rPr lang="de-CH" baseline="0" dirty="0"/>
              <a:t>Wichtig: Das ganze Team soll sich damit befassen.</a:t>
            </a:r>
          </a:p>
          <a:p>
            <a:endParaRPr lang="de-CH" baseline="0" dirty="0"/>
          </a:p>
          <a:p>
            <a:r>
              <a:rPr lang="de-CH" baseline="0" dirty="0"/>
              <a:t>Hier können Ideen entstehen:</a:t>
            </a:r>
          </a:p>
          <a:p>
            <a:pPr marL="192571" indent="-192571">
              <a:buFontTx/>
              <a:buChar char="-"/>
            </a:pPr>
            <a:r>
              <a:rPr lang="de-CH" baseline="0" dirty="0">
                <a:solidFill>
                  <a:srgbClr val="CC0066"/>
                </a:solidFill>
              </a:rPr>
              <a:t>im Kopf einer </a:t>
            </a:r>
            <a:r>
              <a:rPr lang="de-CH" baseline="0" dirty="0" err="1">
                <a:solidFill>
                  <a:srgbClr val="CC0066"/>
                </a:solidFill>
              </a:rPr>
              <a:t>Leitungssperson</a:t>
            </a:r>
            <a:r>
              <a:rPr lang="de-CH" baseline="0" dirty="0">
                <a:solidFill>
                  <a:srgbClr val="CC0066"/>
                </a:solidFill>
              </a:rPr>
              <a:t> («Ärger» vom letzten Lager)</a:t>
            </a:r>
          </a:p>
          <a:p>
            <a:pPr marL="192571" indent="-192571">
              <a:buFontTx/>
              <a:buChar char="-"/>
            </a:pPr>
            <a:r>
              <a:rPr lang="de-CH" baseline="0" dirty="0">
                <a:solidFill>
                  <a:srgbClr val="CC0066"/>
                </a:solidFill>
              </a:rPr>
              <a:t>am Voilà-Ausbildungsweekend</a:t>
            </a:r>
          </a:p>
          <a:p>
            <a:pPr marL="192571" indent="-192571">
              <a:buFontTx/>
              <a:buChar char="-"/>
            </a:pPr>
            <a:r>
              <a:rPr lang="de-CH" baseline="0" dirty="0">
                <a:solidFill>
                  <a:srgbClr val="CC0066"/>
                </a:solidFill>
              </a:rPr>
              <a:t>im Leiterkurs</a:t>
            </a:r>
            <a:br>
              <a:rPr lang="de-CH" baseline="0" dirty="0">
                <a:solidFill>
                  <a:srgbClr val="CC0066"/>
                </a:solidFill>
              </a:rPr>
            </a:br>
            <a:r>
              <a:rPr lang="de-CH" baseline="0" dirty="0">
                <a:solidFill>
                  <a:srgbClr val="CC0066"/>
                </a:solidFill>
              </a:rPr>
              <a:t>!! In den J+S Kursen wird viel gutes vermittelt und viele Ideen generiert. Leider gelangen diese nicht immer ins Leitungsteam…</a:t>
            </a:r>
          </a:p>
          <a:p>
            <a:pPr marL="192571" indent="-192571">
              <a:buFontTx/>
              <a:buChar char="-"/>
            </a:pPr>
            <a:r>
              <a:rPr lang="de-CH" baseline="0" dirty="0">
                <a:solidFill>
                  <a:srgbClr val="CC0066"/>
                </a:solidFill>
              </a:rPr>
              <a:t>Austausch mit anderen Leiter/innen (z.B. am Planungsabend)</a:t>
            </a:r>
          </a:p>
          <a:p>
            <a:pPr marL="192571" indent="-192571">
              <a:buFontTx/>
              <a:buChar char="-"/>
            </a:pPr>
            <a:r>
              <a:rPr lang="de-CH" baseline="0" dirty="0">
                <a:solidFill>
                  <a:srgbClr val="CC0066"/>
                </a:solidFill>
              </a:rPr>
              <a:t>Rückblickend auf das letzte Lager (Was war gut? Was kann man verbessern?)</a:t>
            </a:r>
          </a:p>
          <a:p>
            <a:pPr marL="192571" indent="-192571">
              <a:buFontTx/>
              <a:buChar char="-"/>
            </a:pPr>
            <a:r>
              <a:rPr lang="de-CH" baseline="0" dirty="0">
                <a:solidFill>
                  <a:srgbClr val="CC0066"/>
                </a:solidFill>
              </a:rPr>
              <a:t>Bücher</a:t>
            </a:r>
          </a:p>
          <a:p>
            <a:pPr marL="192571" indent="-192571">
              <a:buFontTx/>
              <a:buChar char="-"/>
            </a:pPr>
            <a:r>
              <a:rPr lang="de-CH" baseline="0" dirty="0">
                <a:solidFill>
                  <a:srgbClr val="CC0066"/>
                </a:solidFill>
              </a:rPr>
              <a:t>Internet </a:t>
            </a:r>
            <a:r>
              <a:rPr lang="de-CH" baseline="0" dirty="0">
                <a:solidFill>
                  <a:srgbClr val="CC0066"/>
                </a:solidFill>
                <a:sym typeface="Wingdings" panose="05000000000000000000" pitchFamily="2" charset="2"/>
              </a:rPr>
              <a:t> </a:t>
            </a:r>
            <a:r>
              <a:rPr lang="de-CH" baseline="0" dirty="0">
                <a:solidFill>
                  <a:srgbClr val="CC0066"/>
                </a:solidFill>
              </a:rPr>
              <a:t>www.voilaluzern.ch</a:t>
            </a:r>
          </a:p>
          <a:p>
            <a:pPr marL="192571" indent="-192571">
              <a:buFontTx/>
              <a:buChar char="-"/>
            </a:pPr>
            <a:endParaRPr lang="de-CH" baseline="0" dirty="0">
              <a:solidFill>
                <a:srgbClr val="CC006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b="0" dirty="0"/>
              <a:t>WICHTIG: Das Schwerpunktthema muss in einen der </a:t>
            </a:r>
            <a:r>
              <a:rPr lang="de-CH" b="1" dirty="0">
                <a:solidFill>
                  <a:srgbClr val="CC0066"/>
                </a:solidFill>
              </a:rPr>
              <a:t>drei</a:t>
            </a:r>
            <a:r>
              <a:rPr lang="de-CH" b="0" dirty="0"/>
              <a:t> </a:t>
            </a:r>
            <a:r>
              <a:rPr lang="de-CH" b="1" dirty="0">
                <a:solidFill>
                  <a:srgbClr val="CC0066"/>
                </a:solidFill>
              </a:rPr>
              <a:t>Themenbereiche</a:t>
            </a:r>
            <a:r>
              <a:rPr lang="de-CH" b="0" dirty="0"/>
              <a:t> passen! Siehe vorherige Folie…</a:t>
            </a:r>
          </a:p>
          <a:p>
            <a:pPr marL="0" indent="0">
              <a:buFontTx/>
              <a:buNone/>
            </a:pPr>
            <a:endParaRPr lang="de-CH" baseline="0" dirty="0">
              <a:solidFill>
                <a:srgbClr val="CC0066"/>
              </a:solidFill>
            </a:endParaRPr>
          </a:p>
        </p:txBody>
      </p:sp>
    </p:spTree>
    <p:extLst>
      <p:ext uri="{BB962C8B-B14F-4D97-AF65-F5344CB8AC3E}">
        <p14:creationId xmlns:p14="http://schemas.microsoft.com/office/powerpoint/2010/main" val="3477025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2106385"/>
            <a:ext cx="9144000" cy="2081213"/>
          </a:xfrm>
        </p:spPr>
        <p:txBody>
          <a:bodyPr anchor="b"/>
          <a:lstStyle>
            <a:lvl1pPr algn="ctr">
              <a:defRPr sz="6000">
                <a:solidFill>
                  <a:schemeClr val="tx1"/>
                </a:solidFill>
              </a:defRPr>
            </a:lvl1pPr>
          </a:lstStyle>
          <a:p>
            <a:r>
              <a:rPr lang="de-DE" dirty="0"/>
              <a:t>Titelmasterformat durch Klicken bearbeiten</a:t>
            </a:r>
            <a:endParaRPr lang="de-CH" dirty="0"/>
          </a:p>
        </p:txBody>
      </p:sp>
      <p:sp>
        <p:nvSpPr>
          <p:cNvPr id="3" name="Untertitel 2"/>
          <p:cNvSpPr>
            <a:spLocks noGrp="1"/>
          </p:cNvSpPr>
          <p:nvPr>
            <p:ph type="subTitle" idx="1"/>
          </p:nvPr>
        </p:nvSpPr>
        <p:spPr>
          <a:xfrm>
            <a:off x="1524000" y="437764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endParaRPr lang="de-CH" dirty="0"/>
          </a:p>
        </p:txBody>
      </p:sp>
      <p:sp>
        <p:nvSpPr>
          <p:cNvPr id="6" name="Foliennummernplatzhalter 5"/>
          <p:cNvSpPr>
            <a:spLocks noGrp="1"/>
          </p:cNvSpPr>
          <p:nvPr>
            <p:ph type="sldNum" sz="quarter" idx="12"/>
          </p:nvPr>
        </p:nvSpPr>
        <p:spPr/>
        <p:txBody>
          <a:bodyPr/>
          <a:lstStyle/>
          <a:p>
            <a:fld id="{4BCA5616-36D5-4E6B-BEE7-C122F5401B9B}" type="slidenum">
              <a:rPr lang="de-CH" smtClean="0"/>
              <a:t>‹Nr.›</a:t>
            </a:fld>
            <a:endParaRPr lang="de-CH"/>
          </a:p>
        </p:txBody>
      </p:sp>
      <p:sp>
        <p:nvSpPr>
          <p:cNvPr id="7" name="Textfeld 31"/>
          <p:cNvSpPr txBox="1"/>
          <p:nvPr userDrawn="1"/>
        </p:nvSpPr>
        <p:spPr>
          <a:xfrm>
            <a:off x="6931479" y="235358"/>
            <a:ext cx="5111024" cy="118522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Aft>
                <a:spcPts val="1000"/>
              </a:spcAft>
            </a:pPr>
            <a:r>
              <a:rPr lang="de-CH" sz="20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Gesundheitsförderung und Suchtprävention </a:t>
            </a:r>
            <a:br>
              <a:rPr lang="de-CH" sz="20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br>
            <a:r>
              <a:rPr lang="de-CH" sz="20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in Jugendverbänden im Kanton Luzern</a:t>
            </a:r>
            <a:endParaRPr lang="de-CH" sz="2000" dirty="0">
              <a:effectLst/>
              <a:latin typeface="Calibri Light" panose="020F0302020204030204" pitchFamily="34" charset="0"/>
              <a:ea typeface="Calibri" panose="020F0502020204030204" pitchFamily="34" charset="0"/>
              <a:cs typeface="Times New Roman" panose="02020603050405020304" pitchFamily="18" charset="0"/>
            </a:endParaRPr>
          </a:p>
          <a:p>
            <a:pPr algn="r">
              <a:lnSpc>
                <a:spcPct val="115000"/>
              </a:lnSpc>
              <a:spcAft>
                <a:spcPts val="1000"/>
              </a:spcAft>
            </a:pPr>
            <a:r>
              <a:rPr lang="de-CH" sz="1400" dirty="0">
                <a:solidFill>
                  <a:srgbClr val="FFFFFF"/>
                </a:solidFill>
                <a:effectLst/>
                <a:latin typeface="DIN" pitchFamily="2" charset="0"/>
                <a:ea typeface="Calibri" panose="020F0502020204030204" pitchFamily="34" charset="0"/>
                <a:cs typeface="Times New Roman" panose="02020603050405020304" pitchFamily="18" charset="0"/>
              </a:rPr>
              <a:t> </a:t>
            </a:r>
            <a:endParaRPr lang="de-CH" sz="1400" dirty="0">
              <a:effectLst/>
              <a:latin typeface="DIN" pitchFamily="2" charset="0"/>
              <a:ea typeface="Calibri" panose="020F0502020204030204" pitchFamily="34" charset="0"/>
              <a:cs typeface="Times New Roman" panose="02020603050405020304" pitchFamily="18" charset="0"/>
            </a:endParaRPr>
          </a:p>
        </p:txBody>
      </p:sp>
      <p:sp>
        <p:nvSpPr>
          <p:cNvPr id="11" name="Textplatzhalter 10"/>
          <p:cNvSpPr>
            <a:spLocks noGrp="1"/>
          </p:cNvSpPr>
          <p:nvPr>
            <p:ph type="body" sz="quarter" idx="13" hasCustomPrompt="1"/>
          </p:nvPr>
        </p:nvSpPr>
        <p:spPr>
          <a:xfrm>
            <a:off x="266700" y="6375400"/>
            <a:ext cx="11125200" cy="482600"/>
          </a:xfrm>
        </p:spPr>
        <p:txBody>
          <a:bodyPr>
            <a:normAutofit/>
          </a:bodyPr>
          <a:lstStyle>
            <a:lvl1pPr marL="0" indent="0" algn="ctr">
              <a:buNone/>
              <a:defRPr sz="2400">
                <a:solidFill>
                  <a:schemeClr val="bg1"/>
                </a:solidFill>
              </a:defRPr>
            </a:lvl1pPr>
          </a:lstStyle>
          <a:p>
            <a:pPr lvl="0"/>
            <a:r>
              <a:rPr lang="de-DE" dirty="0"/>
              <a:t>Merksatz durch Klicken bearbeiten</a:t>
            </a:r>
          </a:p>
        </p:txBody>
      </p:sp>
    </p:spTree>
    <p:extLst>
      <p:ext uri="{BB962C8B-B14F-4D97-AF65-F5344CB8AC3E}">
        <p14:creationId xmlns:p14="http://schemas.microsoft.com/office/powerpoint/2010/main" val="446587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a:lvl1pPr>
          </a:lstStyle>
          <a:p>
            <a:r>
              <a:rPr lang="de-DE" dirty="0"/>
              <a:t>Titelmasterformat durch Klicken bearbeiten</a:t>
            </a:r>
            <a:endParaRPr lang="de-CH" dirty="0"/>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6" name="Foliennummernplatzhalter 5"/>
          <p:cNvSpPr>
            <a:spLocks noGrp="1"/>
          </p:cNvSpPr>
          <p:nvPr>
            <p:ph type="sldNum" sz="quarter" idx="12"/>
          </p:nvPr>
        </p:nvSpPr>
        <p:spPr/>
        <p:txBody>
          <a:bodyPr/>
          <a:lstStyle>
            <a:lvl1pPr>
              <a:defRPr b="1"/>
            </a:lvl1pPr>
          </a:lstStyle>
          <a:p>
            <a:fld id="{4BCA5616-36D5-4E6B-BEE7-C122F5401B9B}" type="slidenum">
              <a:rPr lang="de-CH" smtClean="0"/>
              <a:pPr/>
              <a:t>‹Nr.›</a:t>
            </a:fld>
            <a:endParaRPr lang="de-CH" dirty="0"/>
          </a:p>
        </p:txBody>
      </p:sp>
      <p:sp>
        <p:nvSpPr>
          <p:cNvPr id="7" name="Textplatzhalter 10"/>
          <p:cNvSpPr>
            <a:spLocks noGrp="1"/>
          </p:cNvSpPr>
          <p:nvPr>
            <p:ph type="body" sz="quarter" idx="13" hasCustomPrompt="1"/>
          </p:nvPr>
        </p:nvSpPr>
        <p:spPr>
          <a:xfrm>
            <a:off x="266700" y="6426200"/>
            <a:ext cx="11125200" cy="482600"/>
          </a:xfrm>
        </p:spPr>
        <p:txBody>
          <a:bodyPr>
            <a:normAutofit/>
          </a:bodyPr>
          <a:lstStyle>
            <a:lvl1pPr marL="0" indent="0" algn="ctr">
              <a:buNone/>
              <a:defRPr sz="2400">
                <a:solidFill>
                  <a:schemeClr val="bg1"/>
                </a:solidFill>
              </a:defRPr>
            </a:lvl1pPr>
          </a:lstStyle>
          <a:p>
            <a:pPr lvl="0"/>
            <a:r>
              <a:rPr lang="de-DE" dirty="0"/>
              <a:t>Merksatz durch Klicken bearbeiten</a:t>
            </a:r>
          </a:p>
        </p:txBody>
      </p:sp>
    </p:spTree>
    <p:extLst>
      <p:ext uri="{BB962C8B-B14F-4D97-AF65-F5344CB8AC3E}">
        <p14:creationId xmlns:p14="http://schemas.microsoft.com/office/powerpoint/2010/main" val="845701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975757"/>
            <a:ext cx="10515600" cy="2586718"/>
          </a:xfrm>
        </p:spPr>
        <p:txBody>
          <a:bodyPr anchor="b"/>
          <a:lstStyle>
            <a:lvl1pPr>
              <a:defRPr sz="6000" b="0">
                <a:solidFill>
                  <a:schemeClr val="tx1"/>
                </a:solidFill>
              </a:defRPr>
            </a:lvl1pPr>
          </a:lstStyle>
          <a:p>
            <a:r>
              <a:rPr lang="de-DE" dirty="0"/>
              <a:t>Titelmasterformat durch Klicken bearbeiten</a:t>
            </a:r>
            <a:endParaRPr lang="de-CH" dirty="0"/>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6" name="Foliennummernplatzhalter 5"/>
          <p:cNvSpPr>
            <a:spLocks noGrp="1"/>
          </p:cNvSpPr>
          <p:nvPr>
            <p:ph type="sldNum" sz="quarter" idx="12"/>
          </p:nvPr>
        </p:nvSpPr>
        <p:spPr/>
        <p:txBody>
          <a:bodyPr/>
          <a:lstStyle/>
          <a:p>
            <a:fld id="{4BCA5616-36D5-4E6B-BEE7-C122F5401B9B}" type="slidenum">
              <a:rPr lang="de-CH" smtClean="0"/>
              <a:t>‹Nr.›</a:t>
            </a:fld>
            <a:endParaRPr lang="de-CH"/>
          </a:p>
        </p:txBody>
      </p:sp>
      <p:sp>
        <p:nvSpPr>
          <p:cNvPr id="7" name="Textplatzhalter 10"/>
          <p:cNvSpPr>
            <a:spLocks noGrp="1"/>
          </p:cNvSpPr>
          <p:nvPr>
            <p:ph type="body" sz="quarter" idx="13" hasCustomPrompt="1"/>
          </p:nvPr>
        </p:nvSpPr>
        <p:spPr>
          <a:xfrm>
            <a:off x="266700" y="6375400"/>
            <a:ext cx="11125200" cy="482600"/>
          </a:xfrm>
        </p:spPr>
        <p:txBody>
          <a:bodyPr>
            <a:normAutofit/>
          </a:bodyPr>
          <a:lstStyle>
            <a:lvl1pPr marL="0" indent="0" algn="ctr">
              <a:buNone/>
              <a:defRPr sz="2400">
                <a:solidFill>
                  <a:schemeClr val="bg1"/>
                </a:solidFill>
              </a:defRPr>
            </a:lvl1pPr>
          </a:lstStyle>
          <a:p>
            <a:pPr lvl="0"/>
            <a:r>
              <a:rPr lang="de-DE" dirty="0"/>
              <a:t>Merksatz durch Klicken bearbeiten</a:t>
            </a:r>
          </a:p>
        </p:txBody>
      </p:sp>
    </p:spTree>
    <p:extLst>
      <p:ext uri="{BB962C8B-B14F-4D97-AF65-F5344CB8AC3E}">
        <p14:creationId xmlns:p14="http://schemas.microsoft.com/office/powerpoint/2010/main" val="3141407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de-CH" dirty="0"/>
          </a:p>
        </p:txBody>
      </p:sp>
      <p:sp>
        <p:nvSpPr>
          <p:cNvPr id="3" name="Inhaltsplatzhalter 2"/>
          <p:cNvSpPr>
            <a:spLocks noGrp="1"/>
          </p:cNvSpPr>
          <p:nvPr>
            <p:ph sz="half" idx="1"/>
          </p:nvPr>
        </p:nvSpPr>
        <p:spPr>
          <a:xfrm>
            <a:off x="838200" y="1992086"/>
            <a:ext cx="5181600" cy="4433207"/>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Inhaltsplatzhalter 3"/>
          <p:cNvSpPr>
            <a:spLocks noGrp="1"/>
          </p:cNvSpPr>
          <p:nvPr>
            <p:ph sz="half" idx="2"/>
          </p:nvPr>
        </p:nvSpPr>
        <p:spPr>
          <a:xfrm>
            <a:off x="6172200" y="1992085"/>
            <a:ext cx="5181600" cy="443320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Foliennummernplatzhalter 6"/>
          <p:cNvSpPr>
            <a:spLocks noGrp="1"/>
          </p:cNvSpPr>
          <p:nvPr>
            <p:ph type="sldNum" sz="quarter" idx="12"/>
          </p:nvPr>
        </p:nvSpPr>
        <p:spPr/>
        <p:txBody>
          <a:bodyPr/>
          <a:lstStyle/>
          <a:p>
            <a:fld id="{4BCA5616-36D5-4E6B-BEE7-C122F5401B9B}" type="slidenum">
              <a:rPr lang="de-CH" smtClean="0"/>
              <a:t>‹Nr.›</a:t>
            </a:fld>
            <a:endParaRPr lang="de-CH"/>
          </a:p>
        </p:txBody>
      </p:sp>
      <p:sp>
        <p:nvSpPr>
          <p:cNvPr id="12" name="Textplatzhalter 10"/>
          <p:cNvSpPr>
            <a:spLocks noGrp="1"/>
          </p:cNvSpPr>
          <p:nvPr>
            <p:ph type="body" sz="quarter" idx="13" hasCustomPrompt="1"/>
          </p:nvPr>
        </p:nvSpPr>
        <p:spPr>
          <a:xfrm>
            <a:off x="266700" y="6375400"/>
            <a:ext cx="11125200" cy="482600"/>
          </a:xfrm>
        </p:spPr>
        <p:txBody>
          <a:bodyPr>
            <a:normAutofit/>
          </a:bodyPr>
          <a:lstStyle>
            <a:lvl1pPr marL="0" indent="0" algn="ctr">
              <a:buNone/>
              <a:defRPr sz="2400">
                <a:solidFill>
                  <a:schemeClr val="bg1"/>
                </a:solidFill>
              </a:defRPr>
            </a:lvl1pPr>
          </a:lstStyle>
          <a:p>
            <a:pPr lvl="0"/>
            <a:r>
              <a:rPr lang="de-DE" dirty="0"/>
              <a:t>Merksatz durch Klicken bearbeiten</a:t>
            </a:r>
          </a:p>
        </p:txBody>
      </p:sp>
    </p:spTree>
    <p:extLst>
      <p:ext uri="{BB962C8B-B14F-4D97-AF65-F5344CB8AC3E}">
        <p14:creationId xmlns:p14="http://schemas.microsoft.com/office/powerpoint/2010/main" val="263876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r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838200" y="1992086"/>
            <a:ext cx="3348000" cy="4433207"/>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Inhaltsplatzhalter 3"/>
          <p:cNvSpPr>
            <a:spLocks noGrp="1"/>
          </p:cNvSpPr>
          <p:nvPr>
            <p:ph sz="half" idx="2"/>
          </p:nvPr>
        </p:nvSpPr>
        <p:spPr>
          <a:xfrm>
            <a:off x="4416557" y="1992084"/>
            <a:ext cx="3348000" cy="443320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Foliennummernplatzhalter 6"/>
          <p:cNvSpPr>
            <a:spLocks noGrp="1"/>
          </p:cNvSpPr>
          <p:nvPr>
            <p:ph type="sldNum" sz="quarter" idx="12"/>
          </p:nvPr>
        </p:nvSpPr>
        <p:spPr/>
        <p:txBody>
          <a:bodyPr/>
          <a:lstStyle/>
          <a:p>
            <a:fld id="{4BCA5616-36D5-4E6B-BEE7-C122F5401B9B}" type="slidenum">
              <a:rPr lang="de-CH" smtClean="0"/>
              <a:t>‹Nr.›</a:t>
            </a:fld>
            <a:endParaRPr lang="de-CH"/>
          </a:p>
        </p:txBody>
      </p:sp>
      <p:sp>
        <p:nvSpPr>
          <p:cNvPr id="8" name="Inhaltsplatzhalter 3"/>
          <p:cNvSpPr>
            <a:spLocks noGrp="1"/>
          </p:cNvSpPr>
          <p:nvPr>
            <p:ph sz="half" idx="13"/>
          </p:nvPr>
        </p:nvSpPr>
        <p:spPr>
          <a:xfrm>
            <a:off x="7994913" y="1992084"/>
            <a:ext cx="3348000" cy="443320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9" name="Textplatzhalter 10"/>
          <p:cNvSpPr>
            <a:spLocks noGrp="1"/>
          </p:cNvSpPr>
          <p:nvPr>
            <p:ph type="body" sz="quarter" idx="14" hasCustomPrompt="1"/>
          </p:nvPr>
        </p:nvSpPr>
        <p:spPr>
          <a:xfrm>
            <a:off x="266700" y="6375400"/>
            <a:ext cx="11125200" cy="482600"/>
          </a:xfrm>
        </p:spPr>
        <p:txBody>
          <a:bodyPr>
            <a:normAutofit/>
          </a:bodyPr>
          <a:lstStyle>
            <a:lvl1pPr marL="0" indent="0" algn="ctr">
              <a:buNone/>
              <a:defRPr sz="2400">
                <a:solidFill>
                  <a:schemeClr val="bg1"/>
                </a:solidFill>
              </a:defRPr>
            </a:lvl1pPr>
          </a:lstStyle>
          <a:p>
            <a:pPr lvl="0"/>
            <a:r>
              <a:rPr lang="de-DE" dirty="0"/>
              <a:t>Merksatz durch Klicken bearbeiten</a:t>
            </a:r>
          </a:p>
        </p:txBody>
      </p:sp>
    </p:spTree>
    <p:extLst>
      <p:ext uri="{BB962C8B-B14F-4D97-AF65-F5344CB8AC3E}">
        <p14:creationId xmlns:p14="http://schemas.microsoft.com/office/powerpoint/2010/main" val="2222508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Inhalte Goldener Schnit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838199" y="1992086"/>
            <a:ext cx="3943643" cy="4433207"/>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Foliennummernplatzhalter 6"/>
          <p:cNvSpPr>
            <a:spLocks noGrp="1"/>
          </p:cNvSpPr>
          <p:nvPr>
            <p:ph type="sldNum" sz="quarter" idx="12"/>
          </p:nvPr>
        </p:nvSpPr>
        <p:spPr/>
        <p:txBody>
          <a:bodyPr/>
          <a:lstStyle/>
          <a:p>
            <a:fld id="{4BCA5616-36D5-4E6B-BEE7-C122F5401B9B}" type="slidenum">
              <a:rPr lang="de-CH" smtClean="0"/>
              <a:t>‹Nr.›</a:t>
            </a:fld>
            <a:endParaRPr lang="de-CH"/>
          </a:p>
        </p:txBody>
      </p:sp>
      <p:sp>
        <p:nvSpPr>
          <p:cNvPr id="8" name="Inhaltsplatzhalter 3"/>
          <p:cNvSpPr>
            <a:spLocks noGrp="1"/>
          </p:cNvSpPr>
          <p:nvPr>
            <p:ph sz="half" idx="13"/>
          </p:nvPr>
        </p:nvSpPr>
        <p:spPr>
          <a:xfrm>
            <a:off x="5019981" y="1992086"/>
            <a:ext cx="6371919" cy="4433207"/>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9" name="Textplatzhalter 10"/>
          <p:cNvSpPr>
            <a:spLocks noGrp="1"/>
          </p:cNvSpPr>
          <p:nvPr>
            <p:ph type="body" sz="quarter" idx="14" hasCustomPrompt="1"/>
          </p:nvPr>
        </p:nvSpPr>
        <p:spPr>
          <a:xfrm>
            <a:off x="266700" y="6375400"/>
            <a:ext cx="11125200" cy="482600"/>
          </a:xfrm>
        </p:spPr>
        <p:txBody>
          <a:bodyPr>
            <a:normAutofit/>
          </a:bodyPr>
          <a:lstStyle>
            <a:lvl1pPr marL="0" indent="0" algn="ctr">
              <a:buNone/>
              <a:defRPr sz="2400">
                <a:solidFill>
                  <a:schemeClr val="bg1"/>
                </a:solidFill>
              </a:defRPr>
            </a:lvl1pPr>
          </a:lstStyle>
          <a:p>
            <a:pPr lvl="0"/>
            <a:r>
              <a:rPr lang="de-DE" dirty="0"/>
              <a:t>Merksatz durch Klicken bearbeiten</a:t>
            </a:r>
          </a:p>
        </p:txBody>
      </p:sp>
    </p:spTree>
    <p:extLst>
      <p:ext uri="{BB962C8B-B14F-4D97-AF65-F5344CB8AC3E}">
        <p14:creationId xmlns:p14="http://schemas.microsoft.com/office/powerpoint/2010/main" val="1546912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5" name="Foliennummernplatzhalter 4"/>
          <p:cNvSpPr>
            <a:spLocks noGrp="1"/>
          </p:cNvSpPr>
          <p:nvPr>
            <p:ph type="sldNum" sz="quarter" idx="12"/>
          </p:nvPr>
        </p:nvSpPr>
        <p:spPr/>
        <p:txBody>
          <a:bodyPr/>
          <a:lstStyle/>
          <a:p>
            <a:fld id="{4BCA5616-36D5-4E6B-BEE7-C122F5401B9B}" type="slidenum">
              <a:rPr lang="de-CH" smtClean="0"/>
              <a:t>‹Nr.›</a:t>
            </a:fld>
            <a:endParaRPr lang="de-CH"/>
          </a:p>
        </p:txBody>
      </p:sp>
      <p:sp>
        <p:nvSpPr>
          <p:cNvPr id="6" name="Textplatzhalter 10"/>
          <p:cNvSpPr>
            <a:spLocks noGrp="1"/>
          </p:cNvSpPr>
          <p:nvPr>
            <p:ph type="body" sz="quarter" idx="13" hasCustomPrompt="1"/>
          </p:nvPr>
        </p:nvSpPr>
        <p:spPr>
          <a:xfrm>
            <a:off x="266700" y="6375400"/>
            <a:ext cx="11125200" cy="482600"/>
          </a:xfrm>
        </p:spPr>
        <p:txBody>
          <a:bodyPr>
            <a:normAutofit/>
          </a:bodyPr>
          <a:lstStyle>
            <a:lvl1pPr marL="0" indent="0" algn="ctr">
              <a:buNone/>
              <a:defRPr sz="2400">
                <a:solidFill>
                  <a:schemeClr val="bg1"/>
                </a:solidFill>
              </a:defRPr>
            </a:lvl1pPr>
          </a:lstStyle>
          <a:p>
            <a:pPr lvl="0"/>
            <a:r>
              <a:rPr lang="de-DE" dirty="0"/>
              <a:t>Merksatz durch Klicken bearbeiten</a:t>
            </a:r>
          </a:p>
        </p:txBody>
      </p:sp>
    </p:spTree>
    <p:extLst>
      <p:ext uri="{BB962C8B-B14F-4D97-AF65-F5344CB8AC3E}">
        <p14:creationId xmlns:p14="http://schemas.microsoft.com/office/powerpoint/2010/main" val="2941867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a:xfrm>
            <a:off x="838201" y="6515101"/>
            <a:ext cx="10504712" cy="190046"/>
          </a:xfrm>
          <a:prstGeom prst="rect">
            <a:avLst/>
          </a:prstGeom>
        </p:spPr>
        <p:txBody>
          <a:bodyPr/>
          <a:lstStyle/>
          <a:p>
            <a:endParaRPr lang="de-CH"/>
          </a:p>
        </p:txBody>
      </p:sp>
      <p:sp>
        <p:nvSpPr>
          <p:cNvPr id="4" name="Foliennummernplatzhalter 3"/>
          <p:cNvSpPr>
            <a:spLocks noGrp="1"/>
          </p:cNvSpPr>
          <p:nvPr>
            <p:ph type="sldNum" sz="quarter" idx="12"/>
          </p:nvPr>
        </p:nvSpPr>
        <p:spPr/>
        <p:txBody>
          <a:bodyPr/>
          <a:lstStyle/>
          <a:p>
            <a:fld id="{4BCA5616-36D5-4E6B-BEE7-C122F5401B9B}" type="slidenum">
              <a:rPr lang="de-CH" smtClean="0"/>
              <a:t>‹Nr.›</a:t>
            </a:fld>
            <a:endParaRPr lang="de-CH"/>
          </a:p>
        </p:txBody>
      </p:sp>
    </p:spTree>
    <p:extLst>
      <p:ext uri="{BB962C8B-B14F-4D97-AF65-F5344CB8AC3E}">
        <p14:creationId xmlns:p14="http://schemas.microsoft.com/office/powerpoint/2010/main" val="237714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hteck 13"/>
          <p:cNvSpPr/>
          <p:nvPr userDrawn="1"/>
        </p:nvSpPr>
        <p:spPr>
          <a:xfrm>
            <a:off x="-1" y="6400799"/>
            <a:ext cx="12192001" cy="457201"/>
          </a:xfrm>
          <a:prstGeom prst="rect">
            <a:avLst/>
          </a:prstGeom>
          <a:solidFill>
            <a:srgbClr val="CC0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Textplatzhalter 2"/>
          <p:cNvSpPr>
            <a:spLocks noGrp="1"/>
          </p:cNvSpPr>
          <p:nvPr>
            <p:ph type="body" idx="1"/>
          </p:nvPr>
        </p:nvSpPr>
        <p:spPr>
          <a:xfrm>
            <a:off x="838200" y="2016006"/>
            <a:ext cx="10515600" cy="438479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6" name="Foliennummernplatzhalter 5"/>
          <p:cNvSpPr>
            <a:spLocks noGrp="1"/>
          </p:cNvSpPr>
          <p:nvPr>
            <p:ph type="sldNum" sz="quarter" idx="4"/>
          </p:nvPr>
        </p:nvSpPr>
        <p:spPr>
          <a:xfrm>
            <a:off x="11503478" y="6515101"/>
            <a:ext cx="527957" cy="190046"/>
          </a:xfrm>
          <a:prstGeom prst="rect">
            <a:avLst/>
          </a:prstGeom>
        </p:spPr>
        <p:txBody>
          <a:bodyPr vert="horz" lIns="91440" tIns="45720" rIns="91440" bIns="45720" rtlCol="0" anchor="ctr"/>
          <a:lstStyle>
            <a:lvl1pPr algn="r">
              <a:defRPr sz="1200">
                <a:solidFill>
                  <a:schemeClr val="bg1"/>
                </a:solidFill>
              </a:defRPr>
            </a:lvl1pPr>
          </a:lstStyle>
          <a:p>
            <a:fld id="{4EF59E5A-B770-4815-86A7-FC4153453891}" type="slidenum">
              <a:rPr lang="de-CH" smtClean="0"/>
              <a:pPr/>
              <a:t>‹Nr.›</a:t>
            </a:fld>
            <a:endParaRPr lang="de-CH" dirty="0"/>
          </a:p>
        </p:txBody>
      </p:sp>
      <p:sp>
        <p:nvSpPr>
          <p:cNvPr id="8" name="Flussdiagramm: Manuelle Eingabe 7"/>
          <p:cNvSpPr/>
          <p:nvPr userDrawn="1"/>
        </p:nvSpPr>
        <p:spPr>
          <a:xfrm rot="10800000">
            <a:off x="-1" y="5092"/>
            <a:ext cx="12192000" cy="1892299"/>
          </a:xfrm>
          <a:prstGeom prst="flowChartManualInput">
            <a:avLst/>
          </a:prstGeom>
          <a:solidFill>
            <a:srgbClr val="CC00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10" name="Abgerundetes Rechteck 9"/>
          <p:cNvSpPr/>
          <p:nvPr userDrawn="1"/>
        </p:nvSpPr>
        <p:spPr>
          <a:xfrm>
            <a:off x="317464" y="246511"/>
            <a:ext cx="1892336" cy="1409461"/>
          </a:xfrm>
          <a:prstGeom prst="roundRect">
            <a:avLst/>
          </a:prstGeom>
          <a:solidFill>
            <a:srgbClr val="CC00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pic>
        <p:nvPicPr>
          <p:cNvPr id="12" name="Grafik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553277" y="648451"/>
            <a:ext cx="1414434" cy="625178"/>
          </a:xfrm>
          <a:prstGeom prst="rect">
            <a:avLst/>
          </a:prstGeom>
          <a:noFill/>
          <a:ln>
            <a:noFill/>
          </a:ln>
        </p:spPr>
      </p:pic>
      <p:sp>
        <p:nvSpPr>
          <p:cNvPr id="2" name="Titelplatzhalter 1"/>
          <p:cNvSpPr>
            <a:spLocks noGrp="1"/>
          </p:cNvSpPr>
          <p:nvPr userDrawn="1">
            <p:ph type="title"/>
          </p:nvPr>
        </p:nvSpPr>
        <p:spPr>
          <a:xfrm>
            <a:off x="2620735" y="365126"/>
            <a:ext cx="8882743" cy="1096282"/>
          </a:xfrm>
          <a:prstGeom prst="rect">
            <a:avLst/>
          </a:prstGeom>
        </p:spPr>
        <p:txBody>
          <a:bodyPr vert="horz" lIns="91440" tIns="45720" rIns="91440" bIns="45720" rtlCol="0" anchor="ctr">
            <a:noAutofit/>
          </a:bodyPr>
          <a:lstStyle/>
          <a:p>
            <a:r>
              <a:rPr lang="de-DE" dirty="0"/>
              <a:t>Titelmasterformat durch Klicken bearbeiten</a:t>
            </a:r>
            <a:endParaRPr lang="de-CH" dirty="0"/>
          </a:p>
        </p:txBody>
      </p:sp>
    </p:spTree>
    <p:extLst>
      <p:ext uri="{BB962C8B-B14F-4D97-AF65-F5344CB8AC3E}">
        <p14:creationId xmlns:p14="http://schemas.microsoft.com/office/powerpoint/2010/main" val="3263845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61" r:id="rId6"/>
    <p:sldLayoutId id="2147483654" r:id="rId7"/>
    <p:sldLayoutId id="2147483655" r:id="rId8"/>
  </p:sldLayoutIdLst>
  <p:hf hdr="0" ftr="0" dt="0"/>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48.pn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25.png"/><Relationship Id="rId4" Type="http://schemas.openxmlformats.org/officeDocument/2006/relationships/image" Target="../media/image51.png"/><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voilaluzern.ch/"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voilaluzern.ch/"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8.jpe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64.png"/><Relationship Id="rId7" Type="http://schemas.openxmlformats.org/officeDocument/2006/relationships/image" Target="../media/image6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48.png"/><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6.pn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13.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9.png"/><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22.png"/><Relationship Id="rId15" Type="http://schemas.openxmlformats.org/officeDocument/2006/relationships/image" Target="../media/image12.png"/><Relationship Id="rId10"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9.png"/><Relationship Id="rId1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6.png"/><Relationship Id="rId4" Type="http://schemas.openxmlformats.org/officeDocument/2006/relationships/image" Target="../media/image13.pn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8762" y="3034889"/>
            <a:ext cx="9144000" cy="1371599"/>
          </a:xfrm>
        </p:spPr>
        <p:txBody>
          <a:bodyPr/>
          <a:lstStyle/>
          <a:p>
            <a:r>
              <a:rPr lang="de-CH" sz="11500" b="1" dirty="0">
                <a:solidFill>
                  <a:srgbClr val="CC0066"/>
                </a:solidFill>
              </a:rPr>
              <a:t>VOILÀ LUZERN</a:t>
            </a:r>
          </a:p>
        </p:txBody>
      </p:sp>
      <p:sp>
        <p:nvSpPr>
          <p:cNvPr id="5" name="Textplatzhalter 3"/>
          <p:cNvSpPr>
            <a:spLocks noGrp="1"/>
          </p:cNvSpPr>
          <p:nvPr>
            <p:ph type="body" sz="quarter" idx="13"/>
          </p:nvPr>
        </p:nvSpPr>
        <p:spPr>
          <a:xfrm>
            <a:off x="438150" y="6448424"/>
            <a:ext cx="11325224" cy="409575"/>
          </a:xfrm>
        </p:spPr>
        <p:txBody>
          <a:bodyPr>
            <a:normAutofit lnSpcReduction="10000"/>
          </a:bodyPr>
          <a:lstStyle/>
          <a:p>
            <a:r>
              <a:rPr lang="de-CH" dirty="0"/>
              <a:t>www.voilaluzern.ch </a:t>
            </a:r>
          </a:p>
        </p:txBody>
      </p:sp>
      <p:sp>
        <p:nvSpPr>
          <p:cNvPr id="4" name="Foliennummernplatzhalter 3"/>
          <p:cNvSpPr>
            <a:spLocks noGrp="1"/>
          </p:cNvSpPr>
          <p:nvPr>
            <p:ph type="sldNum" sz="quarter" idx="12"/>
          </p:nvPr>
        </p:nvSpPr>
        <p:spPr/>
        <p:txBody>
          <a:bodyPr/>
          <a:lstStyle/>
          <a:p>
            <a:fld id="{4BCA5616-36D5-4E6B-BEE7-C122F5401B9B}" type="slidenum">
              <a:rPr lang="de-CH" smtClean="0"/>
              <a:t>1</a:t>
            </a:fld>
            <a:endParaRPr lang="de-CH"/>
          </a:p>
        </p:txBody>
      </p:sp>
    </p:spTree>
    <p:extLst>
      <p:ext uri="{BB962C8B-B14F-4D97-AF65-F5344CB8AC3E}">
        <p14:creationId xmlns:p14="http://schemas.microsoft.com/office/powerpoint/2010/main" val="1946112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Gezielte Strategie (Taktik) </a:t>
            </a:r>
            <a:br>
              <a:rPr lang="de-CH" b="1" dirty="0"/>
            </a:br>
            <a:r>
              <a:rPr lang="de-CH" b="1" dirty="0"/>
              <a:t>für das kommende Lager</a:t>
            </a:r>
            <a:endParaRPr lang="de-CH" dirty="0"/>
          </a:p>
        </p:txBody>
      </p:sp>
      <p:sp>
        <p:nvSpPr>
          <p:cNvPr id="5" name="Textplatzhalter 4"/>
          <p:cNvSpPr>
            <a:spLocks noGrp="1"/>
          </p:cNvSpPr>
          <p:nvPr>
            <p:ph type="body" sz="quarter" idx="13"/>
          </p:nvPr>
        </p:nvSpPr>
        <p:spPr>
          <a:xfrm>
            <a:off x="266700" y="6418944"/>
            <a:ext cx="11125200" cy="482600"/>
          </a:xfrm>
        </p:spPr>
        <p:txBody>
          <a:bodyPr/>
          <a:lstStyle/>
          <a:p>
            <a:r>
              <a:rPr lang="de-CH" dirty="0"/>
              <a:t>Strategie greift Problemen vor</a:t>
            </a:r>
          </a:p>
        </p:txBody>
      </p:sp>
      <p:cxnSp>
        <p:nvCxnSpPr>
          <p:cNvPr id="11" name="Gerader Verbinder 10"/>
          <p:cNvCxnSpPr/>
          <p:nvPr/>
        </p:nvCxnSpPr>
        <p:spPr>
          <a:xfrm flipV="1">
            <a:off x="134840" y="1982414"/>
            <a:ext cx="2564165" cy="2140084"/>
          </a:xfrm>
          <a:prstGeom prst="line">
            <a:avLst/>
          </a:prstGeom>
          <a:ln w="57150">
            <a:solidFill>
              <a:srgbClr val="CC0066"/>
            </a:solidFill>
          </a:ln>
        </p:spPr>
        <p:style>
          <a:lnRef idx="1">
            <a:schemeClr val="accent2"/>
          </a:lnRef>
          <a:fillRef idx="0">
            <a:schemeClr val="accent2"/>
          </a:fillRef>
          <a:effectRef idx="0">
            <a:schemeClr val="accent2"/>
          </a:effectRef>
          <a:fontRef idx="minor">
            <a:schemeClr val="tx1"/>
          </a:fontRef>
        </p:style>
      </p:cxnSp>
      <p:cxnSp>
        <p:nvCxnSpPr>
          <p:cNvPr id="12" name="Gerader Verbinder 11"/>
          <p:cNvCxnSpPr/>
          <p:nvPr/>
        </p:nvCxnSpPr>
        <p:spPr>
          <a:xfrm>
            <a:off x="219497" y="1982414"/>
            <a:ext cx="2233250" cy="2295672"/>
          </a:xfrm>
          <a:prstGeom prst="line">
            <a:avLst/>
          </a:prstGeom>
          <a:ln w="57150">
            <a:solidFill>
              <a:srgbClr val="CC0066"/>
            </a:solidFill>
          </a:ln>
        </p:spPr>
        <p:style>
          <a:lnRef idx="1">
            <a:schemeClr val="accent2"/>
          </a:lnRef>
          <a:fillRef idx="0">
            <a:schemeClr val="accent2"/>
          </a:fillRef>
          <a:effectRef idx="0">
            <a:schemeClr val="accent2"/>
          </a:effectRef>
          <a:fontRef idx="minor">
            <a:schemeClr val="tx1"/>
          </a:fontRef>
        </p:style>
      </p:cxnSp>
      <p:pic>
        <p:nvPicPr>
          <p:cNvPr id="20" name="Grafik 19"/>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145162" y="2348248"/>
            <a:ext cx="3442411" cy="3442411"/>
          </a:xfrm>
          <a:prstGeom prst="rect">
            <a:avLst/>
          </a:prstGeom>
        </p:spPr>
      </p:pic>
      <p:pic>
        <p:nvPicPr>
          <p:cNvPr id="21" name="Grafik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1915" y="2631197"/>
            <a:ext cx="2811563" cy="2811563"/>
          </a:xfrm>
          <a:prstGeom prst="rect">
            <a:avLst/>
          </a:prstGeom>
        </p:spPr>
      </p:pic>
      <p:pic>
        <p:nvPicPr>
          <p:cNvPr id="23" name="Inhaltsplatzhalter 22"/>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602107" y="2038252"/>
            <a:ext cx="1891491" cy="1891491"/>
          </a:xfrm>
        </p:spPr>
      </p:pic>
      <p:sp>
        <p:nvSpPr>
          <p:cNvPr id="3" name="Textfeld 2"/>
          <p:cNvSpPr txBox="1"/>
          <p:nvPr/>
        </p:nvSpPr>
        <p:spPr>
          <a:xfrm rot="20299483">
            <a:off x="3132616" y="2576365"/>
            <a:ext cx="5602816" cy="2308324"/>
          </a:xfrm>
          <a:prstGeom prst="rect">
            <a:avLst/>
          </a:prstGeom>
          <a:noFill/>
        </p:spPr>
        <p:txBody>
          <a:bodyPr wrap="none" rtlCol="0">
            <a:spAutoFit/>
          </a:bodyPr>
          <a:lstStyle/>
          <a:p>
            <a:r>
              <a:rPr lang="de-CH" sz="9600" b="1" dirty="0">
                <a:solidFill>
                  <a:srgbClr val="CC006B"/>
                </a:solidFill>
              </a:rPr>
              <a:t>GEZIELT !!!</a:t>
            </a:r>
          </a:p>
          <a:p>
            <a:r>
              <a:rPr lang="de-CH" sz="4800" b="1" dirty="0">
                <a:solidFill>
                  <a:srgbClr val="CC006B"/>
                </a:solidFill>
              </a:rPr>
              <a:t>(STRATEGIE / TAKTIK)</a:t>
            </a:r>
            <a:endParaRPr lang="de-CH" sz="4800" dirty="0">
              <a:solidFill>
                <a:srgbClr val="CC006B"/>
              </a:solidFill>
            </a:endParaRPr>
          </a:p>
        </p:txBody>
      </p:sp>
      <p:pic>
        <p:nvPicPr>
          <p:cNvPr id="13" name="Grafik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2775" y="4409593"/>
            <a:ext cx="1961262" cy="1961262"/>
          </a:xfrm>
          <a:prstGeom prst="rect">
            <a:avLst/>
          </a:prstGeom>
        </p:spPr>
      </p:pic>
      <p:sp>
        <p:nvSpPr>
          <p:cNvPr id="10" name="Smiley 9"/>
          <p:cNvSpPr/>
          <p:nvPr/>
        </p:nvSpPr>
        <p:spPr>
          <a:xfrm>
            <a:off x="1251857" y="4278086"/>
            <a:ext cx="1221316" cy="1284514"/>
          </a:xfrm>
          <a:prstGeom prst="smileyFac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rgbClr val="00B050"/>
              </a:solidFill>
            </a:endParaRPr>
          </a:p>
        </p:txBody>
      </p:sp>
      <p:sp>
        <p:nvSpPr>
          <p:cNvPr id="4" name="Foliennummernplatzhalter 3"/>
          <p:cNvSpPr>
            <a:spLocks noGrp="1"/>
          </p:cNvSpPr>
          <p:nvPr>
            <p:ph type="sldNum" sz="quarter" idx="12"/>
          </p:nvPr>
        </p:nvSpPr>
        <p:spPr/>
        <p:txBody>
          <a:bodyPr/>
          <a:lstStyle/>
          <a:p>
            <a:fld id="{4BCA5616-36D5-4E6B-BEE7-C122F5401B9B}" type="slidenum">
              <a:rPr lang="de-CH" smtClean="0"/>
              <a:pPr/>
              <a:t>10</a:t>
            </a:fld>
            <a:endParaRPr lang="de-CH" dirty="0"/>
          </a:p>
        </p:txBody>
      </p:sp>
    </p:spTree>
    <p:extLst>
      <p:ext uri="{BB962C8B-B14F-4D97-AF65-F5344CB8AC3E}">
        <p14:creationId xmlns:p14="http://schemas.microsoft.com/office/powerpoint/2010/main" val="317091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Frage nach Ursachen und Folgen</a:t>
            </a:r>
          </a:p>
        </p:txBody>
      </p:sp>
      <p:sp>
        <p:nvSpPr>
          <p:cNvPr id="5" name="Textplatzhalter 4"/>
          <p:cNvSpPr>
            <a:spLocks noGrp="1"/>
          </p:cNvSpPr>
          <p:nvPr>
            <p:ph type="body" sz="quarter" idx="13"/>
          </p:nvPr>
        </p:nvSpPr>
        <p:spPr>
          <a:xfrm>
            <a:off x="266700" y="6429830"/>
            <a:ext cx="11125200" cy="482600"/>
          </a:xfrm>
        </p:spPr>
        <p:txBody>
          <a:bodyPr/>
          <a:lstStyle/>
          <a:p>
            <a:r>
              <a:rPr lang="de-CH" dirty="0"/>
              <a:t>Ursachen und Folgen ergeben erste Hinweise auf Massnahmen!</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8802" y="4760028"/>
            <a:ext cx="1194676" cy="1194676"/>
          </a:xfrm>
          <a:prstGeom prst="rect">
            <a:avLst/>
          </a:prstGeom>
        </p:spPr>
      </p:pic>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127" y="4821892"/>
            <a:ext cx="1270471" cy="1270471"/>
          </a:xfrm>
          <a:prstGeom prst="rect">
            <a:avLst/>
          </a:prstGeom>
        </p:spPr>
      </p:pic>
      <p:pic>
        <p:nvPicPr>
          <p:cNvPr id="9" name="Grafik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484" y="2790763"/>
            <a:ext cx="1161755" cy="1161755"/>
          </a:xfrm>
          <a:prstGeom prst="rect">
            <a:avLst/>
          </a:prstGeom>
        </p:spPr>
      </p:pic>
      <p:pic>
        <p:nvPicPr>
          <p:cNvPr id="12" name="Grafik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9218" y="1414502"/>
            <a:ext cx="2983934" cy="2983934"/>
          </a:xfrm>
          <a:prstGeom prst="rect">
            <a:avLst/>
          </a:prstGeom>
        </p:spPr>
      </p:pic>
      <p:pic>
        <p:nvPicPr>
          <p:cNvPr id="14" name="Grafik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3537" y="4556193"/>
            <a:ext cx="2035870" cy="2035870"/>
          </a:xfrm>
          <a:prstGeom prst="rect">
            <a:avLst/>
          </a:prstGeom>
        </p:spPr>
      </p:pic>
      <p:grpSp>
        <p:nvGrpSpPr>
          <p:cNvPr id="3" name="Gruppieren 2"/>
          <p:cNvGrpSpPr/>
          <p:nvPr/>
        </p:nvGrpSpPr>
        <p:grpSpPr>
          <a:xfrm>
            <a:off x="10177565" y="2600697"/>
            <a:ext cx="1214335" cy="1549959"/>
            <a:chOff x="9833624" y="1843005"/>
            <a:chExt cx="1356488" cy="1737183"/>
          </a:xfrm>
        </p:grpSpPr>
        <p:pic>
          <p:nvPicPr>
            <p:cNvPr id="10" name="Grafik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33624" y="1843005"/>
              <a:ext cx="1224190" cy="1224190"/>
            </a:xfrm>
            <a:prstGeom prst="rect">
              <a:avLst/>
            </a:prstGeom>
          </p:spPr>
        </p:pic>
        <p:pic>
          <p:nvPicPr>
            <p:cNvPr id="13" name="Grafik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43888" y="2733964"/>
              <a:ext cx="846224" cy="846224"/>
            </a:xfrm>
            <a:prstGeom prst="rect">
              <a:avLst/>
            </a:prstGeom>
          </p:spPr>
        </p:pic>
      </p:grpSp>
      <p:sp>
        <p:nvSpPr>
          <p:cNvPr id="11" name="Textfeld 10"/>
          <p:cNvSpPr txBox="1"/>
          <p:nvPr/>
        </p:nvSpPr>
        <p:spPr>
          <a:xfrm>
            <a:off x="6667417" y="2250822"/>
            <a:ext cx="1946880" cy="707886"/>
          </a:xfrm>
          <a:prstGeom prst="rect">
            <a:avLst/>
          </a:prstGeom>
          <a:noFill/>
        </p:spPr>
        <p:txBody>
          <a:bodyPr wrap="none" rtlCol="0">
            <a:spAutoFit/>
          </a:bodyPr>
          <a:lstStyle/>
          <a:p>
            <a:r>
              <a:rPr lang="de-CH" sz="2000" b="1" dirty="0"/>
              <a:t>POSITIVE</a:t>
            </a:r>
          </a:p>
          <a:p>
            <a:r>
              <a:rPr lang="de-CH" sz="2000" b="1" dirty="0"/>
              <a:t>AUSGANGSLAGE</a:t>
            </a:r>
          </a:p>
        </p:txBody>
      </p:sp>
      <p:sp>
        <p:nvSpPr>
          <p:cNvPr id="15" name="Textfeld 14"/>
          <p:cNvSpPr txBox="1"/>
          <p:nvPr/>
        </p:nvSpPr>
        <p:spPr>
          <a:xfrm>
            <a:off x="3656997" y="5081896"/>
            <a:ext cx="1946880" cy="707886"/>
          </a:xfrm>
          <a:prstGeom prst="rect">
            <a:avLst/>
          </a:prstGeom>
          <a:noFill/>
        </p:spPr>
        <p:txBody>
          <a:bodyPr wrap="none" rtlCol="0">
            <a:spAutoFit/>
          </a:bodyPr>
          <a:lstStyle/>
          <a:p>
            <a:r>
              <a:rPr lang="de-CH" sz="2000" b="1" dirty="0"/>
              <a:t>NEGATIVE</a:t>
            </a:r>
          </a:p>
          <a:p>
            <a:r>
              <a:rPr lang="de-CH" sz="2000" b="1" dirty="0"/>
              <a:t>AUSGANGSLAGE</a:t>
            </a:r>
          </a:p>
        </p:txBody>
      </p:sp>
      <p:cxnSp>
        <p:nvCxnSpPr>
          <p:cNvPr id="24" name="Gekrümmter Verbinder 23"/>
          <p:cNvCxnSpPr/>
          <p:nvPr/>
        </p:nvCxnSpPr>
        <p:spPr>
          <a:xfrm>
            <a:off x="7753167" y="3335269"/>
            <a:ext cx="2424398" cy="2070136"/>
          </a:xfrm>
          <a:prstGeom prst="curvedConnector3">
            <a:avLst>
              <a:gd name="adj1" fmla="val 5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Gekrümmter Verbinder 26"/>
          <p:cNvCxnSpPr/>
          <p:nvPr/>
        </p:nvCxnSpPr>
        <p:spPr>
          <a:xfrm rot="5400000" flipH="1" flipV="1">
            <a:off x="8647190" y="3548975"/>
            <a:ext cx="1501166" cy="1300801"/>
          </a:xfrm>
          <a:prstGeom prst="curvedConnector3">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a:xfrm>
            <a:off x="712044" y="1980906"/>
            <a:ext cx="1355820" cy="400110"/>
          </a:xfrm>
          <a:prstGeom prst="rect">
            <a:avLst/>
          </a:prstGeom>
          <a:noFill/>
        </p:spPr>
        <p:txBody>
          <a:bodyPr wrap="none" rtlCol="0">
            <a:spAutoFit/>
          </a:bodyPr>
          <a:lstStyle/>
          <a:p>
            <a:r>
              <a:rPr lang="de-CH" sz="2000" b="1"/>
              <a:t>URSACHEN</a:t>
            </a:r>
            <a:endParaRPr lang="de-CH" sz="2000" b="1" dirty="0"/>
          </a:p>
        </p:txBody>
      </p:sp>
      <p:sp>
        <p:nvSpPr>
          <p:cNvPr id="22" name="Textfeld 21"/>
          <p:cNvSpPr txBox="1"/>
          <p:nvPr/>
        </p:nvSpPr>
        <p:spPr>
          <a:xfrm>
            <a:off x="10358091" y="1807787"/>
            <a:ext cx="1033809" cy="400110"/>
          </a:xfrm>
          <a:prstGeom prst="rect">
            <a:avLst/>
          </a:prstGeom>
          <a:noFill/>
        </p:spPr>
        <p:txBody>
          <a:bodyPr wrap="none" rtlCol="0">
            <a:spAutoFit/>
          </a:bodyPr>
          <a:lstStyle/>
          <a:p>
            <a:r>
              <a:rPr lang="de-CH" sz="2000" b="1" dirty="0"/>
              <a:t>FOLGEN</a:t>
            </a:r>
          </a:p>
        </p:txBody>
      </p:sp>
      <p:cxnSp>
        <p:nvCxnSpPr>
          <p:cNvPr id="20" name="Gerader Verbinder 19"/>
          <p:cNvCxnSpPr/>
          <p:nvPr/>
        </p:nvCxnSpPr>
        <p:spPr>
          <a:xfrm flipV="1">
            <a:off x="406694" y="4435380"/>
            <a:ext cx="4543997" cy="46181"/>
          </a:xfrm>
          <a:prstGeom prst="line">
            <a:avLst/>
          </a:prstGeom>
          <a:ln>
            <a:solidFill>
              <a:srgbClr val="CC006B"/>
            </a:solidFill>
          </a:ln>
        </p:spPr>
        <p:style>
          <a:lnRef idx="1">
            <a:schemeClr val="accent2"/>
          </a:lnRef>
          <a:fillRef idx="0">
            <a:schemeClr val="accent2"/>
          </a:fillRef>
          <a:effectRef idx="0">
            <a:schemeClr val="accent2"/>
          </a:effectRef>
          <a:fontRef idx="minor">
            <a:schemeClr val="tx1"/>
          </a:fontRef>
        </p:style>
      </p:cxnSp>
      <p:pic>
        <p:nvPicPr>
          <p:cNvPr id="6" name="Inhaltsplatzhalter 5"/>
          <p:cNvPicPr>
            <a:picLocks noGrp="1" noChangeAspect="1"/>
          </p:cNvPicPr>
          <p:nvPr>
            <p:ph idx="1"/>
          </p:nvPr>
        </p:nvPicPr>
        <p:blipFill>
          <a:blip r:embed="rId9"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063132" y="3218131"/>
            <a:ext cx="1979693" cy="1979693"/>
          </a:xfrm>
        </p:spPr>
      </p:pic>
      <p:cxnSp>
        <p:nvCxnSpPr>
          <p:cNvPr id="26" name="Gerader Verbinder 25"/>
          <p:cNvCxnSpPr/>
          <p:nvPr/>
        </p:nvCxnSpPr>
        <p:spPr>
          <a:xfrm>
            <a:off x="7033589" y="4396507"/>
            <a:ext cx="4594993" cy="1929"/>
          </a:xfrm>
          <a:prstGeom prst="line">
            <a:avLst/>
          </a:prstGeom>
          <a:ln>
            <a:solidFill>
              <a:srgbClr val="CC006B"/>
            </a:solidFill>
          </a:ln>
        </p:spPr>
        <p:style>
          <a:lnRef idx="1">
            <a:schemeClr val="accent2"/>
          </a:lnRef>
          <a:fillRef idx="0">
            <a:schemeClr val="accent2"/>
          </a:fillRef>
          <a:effectRef idx="0">
            <a:schemeClr val="accent2"/>
          </a:effectRef>
          <a:fontRef idx="minor">
            <a:schemeClr val="tx1"/>
          </a:fontRef>
        </p:style>
      </p:cxnSp>
      <p:sp>
        <p:nvSpPr>
          <p:cNvPr id="23" name="Textfeld 22"/>
          <p:cNvSpPr txBox="1"/>
          <p:nvPr/>
        </p:nvSpPr>
        <p:spPr>
          <a:xfrm>
            <a:off x="1537635" y="3935442"/>
            <a:ext cx="985526" cy="400110"/>
          </a:xfrm>
          <a:prstGeom prst="rect">
            <a:avLst/>
          </a:prstGeom>
          <a:noFill/>
        </p:spPr>
        <p:txBody>
          <a:bodyPr wrap="none" rtlCol="0">
            <a:spAutoFit/>
          </a:bodyPr>
          <a:lstStyle/>
          <a:p>
            <a:r>
              <a:rPr lang="de-CH" sz="2000" dirty="0">
                <a:solidFill>
                  <a:srgbClr val="CC006B"/>
                </a:solidFill>
              </a:rPr>
              <a:t>fördern</a:t>
            </a:r>
          </a:p>
        </p:txBody>
      </p:sp>
      <p:sp>
        <p:nvSpPr>
          <p:cNvPr id="25" name="Textfeld 24"/>
          <p:cNvSpPr txBox="1"/>
          <p:nvPr/>
        </p:nvSpPr>
        <p:spPr>
          <a:xfrm>
            <a:off x="1502029" y="5954704"/>
            <a:ext cx="1331647" cy="400110"/>
          </a:xfrm>
          <a:prstGeom prst="rect">
            <a:avLst/>
          </a:prstGeom>
          <a:noFill/>
        </p:spPr>
        <p:txBody>
          <a:bodyPr wrap="none" rtlCol="0">
            <a:spAutoFit/>
          </a:bodyPr>
          <a:lstStyle/>
          <a:p>
            <a:r>
              <a:rPr lang="de-CH" sz="2000" dirty="0">
                <a:solidFill>
                  <a:srgbClr val="CC006B"/>
                </a:solidFill>
              </a:rPr>
              <a:t>vermeiden</a:t>
            </a:r>
          </a:p>
        </p:txBody>
      </p:sp>
      <p:sp>
        <p:nvSpPr>
          <p:cNvPr id="28" name="Textfeld 27"/>
          <p:cNvSpPr txBox="1"/>
          <p:nvPr/>
        </p:nvSpPr>
        <p:spPr>
          <a:xfrm>
            <a:off x="10762264" y="2382535"/>
            <a:ext cx="1281185" cy="400110"/>
          </a:xfrm>
          <a:prstGeom prst="rect">
            <a:avLst/>
          </a:prstGeom>
          <a:noFill/>
        </p:spPr>
        <p:txBody>
          <a:bodyPr wrap="none" rtlCol="0">
            <a:spAutoFit/>
          </a:bodyPr>
          <a:lstStyle/>
          <a:p>
            <a:r>
              <a:rPr lang="de-CH" sz="2000" dirty="0">
                <a:solidFill>
                  <a:srgbClr val="CC006B"/>
                </a:solidFill>
              </a:rPr>
              <a:t>ausnutzen</a:t>
            </a:r>
          </a:p>
        </p:txBody>
      </p:sp>
      <p:sp>
        <p:nvSpPr>
          <p:cNvPr id="29" name="Textfeld 28"/>
          <p:cNvSpPr txBox="1"/>
          <p:nvPr/>
        </p:nvSpPr>
        <p:spPr>
          <a:xfrm>
            <a:off x="9200513" y="5608410"/>
            <a:ext cx="2637838" cy="707886"/>
          </a:xfrm>
          <a:prstGeom prst="rect">
            <a:avLst/>
          </a:prstGeom>
          <a:noFill/>
        </p:spPr>
        <p:txBody>
          <a:bodyPr wrap="none" rtlCol="0">
            <a:spAutoFit/>
          </a:bodyPr>
          <a:lstStyle/>
          <a:p>
            <a:r>
              <a:rPr lang="de-CH" sz="2000" dirty="0">
                <a:solidFill>
                  <a:srgbClr val="CC006B"/>
                </a:solidFill>
              </a:rPr>
              <a:t>stoppen / </a:t>
            </a:r>
          </a:p>
          <a:p>
            <a:r>
              <a:rPr lang="de-CH" sz="2000" dirty="0">
                <a:solidFill>
                  <a:srgbClr val="CC006B"/>
                </a:solidFill>
              </a:rPr>
              <a:t>in Positives umwandeln</a:t>
            </a:r>
          </a:p>
        </p:txBody>
      </p:sp>
      <p:sp>
        <p:nvSpPr>
          <p:cNvPr id="16" name="Rechteck 15"/>
          <p:cNvSpPr/>
          <p:nvPr/>
        </p:nvSpPr>
        <p:spPr>
          <a:xfrm>
            <a:off x="6667633" y="1834133"/>
            <a:ext cx="2087174" cy="369332"/>
          </a:xfrm>
          <a:prstGeom prst="rect">
            <a:avLst/>
          </a:prstGeom>
        </p:spPr>
        <p:txBody>
          <a:bodyPr wrap="none">
            <a:spAutoFit/>
          </a:bodyPr>
          <a:lstStyle/>
          <a:p>
            <a:r>
              <a:rPr lang="de-CH" b="1" dirty="0">
                <a:solidFill>
                  <a:srgbClr val="FF0000"/>
                </a:solidFill>
              </a:rPr>
              <a:t>Beispiel TEAMGEIST</a:t>
            </a:r>
          </a:p>
        </p:txBody>
      </p:sp>
      <p:sp>
        <p:nvSpPr>
          <p:cNvPr id="4" name="Foliennummernplatzhalter 3"/>
          <p:cNvSpPr>
            <a:spLocks noGrp="1"/>
          </p:cNvSpPr>
          <p:nvPr>
            <p:ph type="sldNum" sz="quarter" idx="12"/>
          </p:nvPr>
        </p:nvSpPr>
        <p:spPr/>
        <p:txBody>
          <a:bodyPr/>
          <a:lstStyle/>
          <a:p>
            <a:fld id="{4BCA5616-36D5-4E6B-BEE7-C122F5401B9B}" type="slidenum">
              <a:rPr lang="de-CH" smtClean="0"/>
              <a:pPr/>
              <a:t>11</a:t>
            </a:fld>
            <a:endParaRPr lang="de-CH" dirty="0"/>
          </a:p>
        </p:txBody>
      </p:sp>
    </p:spTree>
    <p:extLst>
      <p:ext uri="{BB962C8B-B14F-4D97-AF65-F5344CB8AC3E}">
        <p14:creationId xmlns:p14="http://schemas.microsoft.com/office/powerpoint/2010/main" val="140019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21" grpId="0"/>
      <p:bldP spid="22" grpId="0"/>
      <p:bldP spid="23" grpId="0"/>
      <p:bldP spid="25" grpId="0"/>
      <p:bldP spid="28" grpId="0"/>
      <p:bldP spid="29"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Strategie in vier Lagerbereichen</a:t>
            </a:r>
          </a:p>
        </p:txBody>
      </p:sp>
      <p:pic>
        <p:nvPicPr>
          <p:cNvPr id="6" name="Inhaltsplatzhalter 5"/>
          <p:cNvPicPr>
            <a:picLocks noGrp="1" noChangeAspect="1"/>
          </p:cNvPicPr>
          <p:nvPr>
            <p:ph idx="1"/>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544901" y="2857563"/>
            <a:ext cx="2944610" cy="2944610"/>
          </a:xfrm>
        </p:spPr>
      </p:pic>
      <p:sp>
        <p:nvSpPr>
          <p:cNvPr id="5" name="Textplatzhalter 4"/>
          <p:cNvSpPr>
            <a:spLocks noGrp="1"/>
          </p:cNvSpPr>
          <p:nvPr>
            <p:ph type="body" sz="quarter" idx="13"/>
          </p:nvPr>
        </p:nvSpPr>
        <p:spPr>
          <a:xfrm>
            <a:off x="266700" y="6418944"/>
            <a:ext cx="11125200" cy="482600"/>
          </a:xfrm>
        </p:spPr>
        <p:txBody>
          <a:bodyPr/>
          <a:lstStyle/>
          <a:p>
            <a:r>
              <a:rPr lang="de-CH" dirty="0"/>
              <a:t>Bereiche Lageralltag, Lagergestaltung, Kinder und Team</a:t>
            </a:r>
          </a:p>
        </p:txBody>
      </p:sp>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7800" y="2116943"/>
            <a:ext cx="1801460" cy="1801460"/>
          </a:xfrm>
          <a:prstGeom prst="rect">
            <a:avLst/>
          </a:prstGeom>
        </p:spPr>
      </p:pic>
      <p:pic>
        <p:nvPicPr>
          <p:cNvPr id="12" name="Grafik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064" y="2116944"/>
            <a:ext cx="1801460" cy="1801460"/>
          </a:xfrm>
          <a:prstGeom prst="rect">
            <a:avLst/>
          </a:prstGeom>
        </p:spPr>
      </p:pic>
      <p:pic>
        <p:nvPicPr>
          <p:cNvPr id="14" name="Grafik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3875" y="4233472"/>
            <a:ext cx="1894954" cy="1894954"/>
          </a:xfrm>
          <a:prstGeom prst="rect">
            <a:avLst/>
          </a:prstGeom>
        </p:spPr>
      </p:pic>
      <p:pic>
        <p:nvPicPr>
          <p:cNvPr id="15" name="Grafik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53117" y="4414188"/>
            <a:ext cx="1646143" cy="1646143"/>
          </a:xfrm>
          <a:prstGeom prst="rect">
            <a:avLst/>
          </a:prstGeom>
        </p:spPr>
      </p:pic>
      <p:pic>
        <p:nvPicPr>
          <p:cNvPr id="16" name="Grafik 15"/>
          <p:cNvPicPr>
            <a:picLocks noChangeAspect="1"/>
          </p:cNvPicPr>
          <p:nvPr/>
        </p:nvPicPr>
        <p:blipFill>
          <a:blip r:embed="rId8">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7664734">
            <a:off x="4235631" y="1993040"/>
            <a:ext cx="1729046" cy="1729046"/>
          </a:xfrm>
          <a:prstGeom prst="rect">
            <a:avLst/>
          </a:prstGeom>
        </p:spPr>
      </p:pic>
      <p:sp>
        <p:nvSpPr>
          <p:cNvPr id="3" name="Rechteck 2"/>
          <p:cNvSpPr/>
          <p:nvPr/>
        </p:nvSpPr>
        <p:spPr>
          <a:xfrm>
            <a:off x="183067" y="2116943"/>
            <a:ext cx="1221616" cy="369332"/>
          </a:xfrm>
          <a:prstGeom prst="rect">
            <a:avLst/>
          </a:prstGeom>
        </p:spPr>
        <p:txBody>
          <a:bodyPr wrap="none">
            <a:spAutoFit/>
          </a:bodyPr>
          <a:lstStyle/>
          <a:p>
            <a:r>
              <a:rPr lang="de-CH" b="1" dirty="0"/>
              <a:t>Lageralltag</a:t>
            </a:r>
            <a:endParaRPr lang="de-CH" dirty="0"/>
          </a:p>
        </p:txBody>
      </p:sp>
      <p:sp>
        <p:nvSpPr>
          <p:cNvPr id="4" name="Rechteck 3"/>
          <p:cNvSpPr/>
          <p:nvPr/>
        </p:nvSpPr>
        <p:spPr>
          <a:xfrm>
            <a:off x="1925055" y="4811617"/>
            <a:ext cx="1691810" cy="369332"/>
          </a:xfrm>
          <a:prstGeom prst="rect">
            <a:avLst/>
          </a:prstGeom>
        </p:spPr>
        <p:txBody>
          <a:bodyPr wrap="none">
            <a:spAutoFit/>
          </a:bodyPr>
          <a:lstStyle/>
          <a:p>
            <a:r>
              <a:rPr lang="de-CH" b="1" dirty="0"/>
              <a:t>Lagergestaltung</a:t>
            </a:r>
            <a:endParaRPr lang="de-CH" dirty="0"/>
          </a:p>
        </p:txBody>
      </p:sp>
      <p:sp>
        <p:nvSpPr>
          <p:cNvPr id="7" name="Rechteck 6"/>
          <p:cNvSpPr/>
          <p:nvPr/>
        </p:nvSpPr>
        <p:spPr>
          <a:xfrm>
            <a:off x="9261822" y="1915628"/>
            <a:ext cx="811441" cy="369332"/>
          </a:xfrm>
          <a:prstGeom prst="rect">
            <a:avLst/>
          </a:prstGeom>
        </p:spPr>
        <p:txBody>
          <a:bodyPr wrap="none">
            <a:spAutoFit/>
          </a:bodyPr>
          <a:lstStyle/>
          <a:p>
            <a:r>
              <a:rPr lang="de-CH" b="1" dirty="0"/>
              <a:t>Kinder</a:t>
            </a:r>
            <a:endParaRPr lang="de-CH" dirty="0"/>
          </a:p>
        </p:txBody>
      </p:sp>
      <p:sp>
        <p:nvSpPr>
          <p:cNvPr id="8" name="Rechteck 7"/>
          <p:cNvSpPr/>
          <p:nvPr/>
        </p:nvSpPr>
        <p:spPr>
          <a:xfrm>
            <a:off x="8417547" y="4165377"/>
            <a:ext cx="1472904" cy="369332"/>
          </a:xfrm>
          <a:prstGeom prst="rect">
            <a:avLst/>
          </a:prstGeom>
        </p:spPr>
        <p:txBody>
          <a:bodyPr wrap="none">
            <a:spAutoFit/>
          </a:bodyPr>
          <a:lstStyle/>
          <a:p>
            <a:r>
              <a:rPr lang="de-CH" b="1" dirty="0"/>
              <a:t>Leitungsteam</a:t>
            </a:r>
            <a:endParaRPr lang="de-CH" dirty="0"/>
          </a:p>
        </p:txBody>
      </p:sp>
      <p:sp>
        <p:nvSpPr>
          <p:cNvPr id="9" name="Foliennummernplatzhalter 8"/>
          <p:cNvSpPr>
            <a:spLocks noGrp="1"/>
          </p:cNvSpPr>
          <p:nvPr>
            <p:ph type="sldNum" sz="quarter" idx="12"/>
          </p:nvPr>
        </p:nvSpPr>
        <p:spPr/>
        <p:txBody>
          <a:bodyPr/>
          <a:lstStyle/>
          <a:p>
            <a:fld id="{4BCA5616-36D5-4E6B-BEE7-C122F5401B9B}" type="slidenum">
              <a:rPr lang="de-CH" smtClean="0"/>
              <a:pPr/>
              <a:t>12</a:t>
            </a:fld>
            <a:endParaRPr lang="de-CH" dirty="0"/>
          </a:p>
        </p:txBody>
      </p:sp>
    </p:spTree>
    <p:extLst>
      <p:ext uri="{BB962C8B-B14F-4D97-AF65-F5344CB8AC3E}">
        <p14:creationId xmlns:p14="http://schemas.microsoft.com/office/powerpoint/2010/main" val="330988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20735" y="365126"/>
            <a:ext cx="9247010" cy="1096282"/>
          </a:xfrm>
        </p:spPr>
        <p:txBody>
          <a:bodyPr/>
          <a:lstStyle/>
          <a:p>
            <a:r>
              <a:rPr lang="de-CH" b="1" dirty="0"/>
              <a:t>Infos, Hilfsmittel: www.voilaluzern.ch </a:t>
            </a:r>
          </a:p>
        </p:txBody>
      </p:sp>
      <p:pic>
        <p:nvPicPr>
          <p:cNvPr id="7" name="Inhaltsplatzhalter 6"/>
          <p:cNvPicPr>
            <a:picLocks noGrp="1" noChangeAspect="1"/>
          </p:cNvPicPr>
          <p:nvPr>
            <p:ph idx="1"/>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162540" y="4203910"/>
            <a:ext cx="1550536" cy="1550536"/>
          </a:xfrm>
        </p:spPr>
      </p:pic>
      <p:sp>
        <p:nvSpPr>
          <p:cNvPr id="5" name="Textplatzhalter 4"/>
          <p:cNvSpPr>
            <a:spLocks noGrp="1"/>
          </p:cNvSpPr>
          <p:nvPr>
            <p:ph type="body" sz="quarter" idx="13"/>
          </p:nvPr>
        </p:nvSpPr>
        <p:spPr>
          <a:xfrm>
            <a:off x="266700" y="6418944"/>
            <a:ext cx="11125200" cy="482600"/>
          </a:xfrm>
        </p:spPr>
        <p:txBody>
          <a:bodyPr>
            <a:normAutofit/>
          </a:bodyPr>
          <a:lstStyle/>
          <a:p>
            <a:r>
              <a:rPr lang="de-CH" dirty="0"/>
              <a:t>Voilà Luzern bietet Methoden, Hilfestellungen und Tools im Internet für alle Abläufe.</a:t>
            </a:r>
          </a:p>
        </p:txBody>
      </p:sp>
      <p:pic>
        <p:nvPicPr>
          <p:cNvPr id="6" name="Grafik 5"/>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504569" y="1378599"/>
            <a:ext cx="2945372" cy="2945372"/>
          </a:xfrm>
          <a:prstGeom prst="rect">
            <a:avLst/>
          </a:prstGeom>
        </p:spPr>
      </p:pic>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1092" y="4001640"/>
            <a:ext cx="1955076" cy="1955076"/>
          </a:xfrm>
          <a:prstGeom prst="rect">
            <a:avLst/>
          </a:prstGeom>
        </p:spPr>
      </p:pic>
      <p:pic>
        <p:nvPicPr>
          <p:cNvPr id="11" name="Grafik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512" y="2409954"/>
            <a:ext cx="1358933" cy="1358933"/>
          </a:xfrm>
          <a:prstGeom prst="rect">
            <a:avLst/>
          </a:prstGeom>
        </p:spPr>
      </p:pic>
      <p:pic>
        <p:nvPicPr>
          <p:cNvPr id="12" name="Grafik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89915" y="4401541"/>
            <a:ext cx="1818718" cy="1818718"/>
          </a:xfrm>
          <a:prstGeom prst="rect">
            <a:avLst/>
          </a:prstGeom>
        </p:spPr>
      </p:pic>
      <p:pic>
        <p:nvPicPr>
          <p:cNvPr id="13" name="Grafik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52943" y="3794054"/>
            <a:ext cx="1578492" cy="1578492"/>
          </a:xfrm>
          <a:prstGeom prst="rect">
            <a:avLst/>
          </a:prstGeom>
        </p:spPr>
      </p:pic>
      <p:pic>
        <p:nvPicPr>
          <p:cNvPr id="14" name="Grafik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85204" y="1884731"/>
            <a:ext cx="1526510" cy="1526510"/>
          </a:xfrm>
          <a:prstGeom prst="rect">
            <a:avLst/>
          </a:prstGeom>
        </p:spPr>
      </p:pic>
      <p:cxnSp>
        <p:nvCxnSpPr>
          <p:cNvPr id="17" name="Gerader Verbinder 16"/>
          <p:cNvCxnSpPr/>
          <p:nvPr/>
        </p:nvCxnSpPr>
        <p:spPr>
          <a:xfrm flipV="1">
            <a:off x="9029631" y="3811993"/>
            <a:ext cx="2564165" cy="2140084"/>
          </a:xfrm>
          <a:prstGeom prst="line">
            <a:avLst/>
          </a:prstGeom>
          <a:ln w="57150">
            <a:solidFill>
              <a:srgbClr val="CC0066"/>
            </a:solidFill>
          </a:ln>
        </p:spPr>
        <p:style>
          <a:lnRef idx="1">
            <a:schemeClr val="accent2"/>
          </a:lnRef>
          <a:fillRef idx="0">
            <a:schemeClr val="accent2"/>
          </a:fillRef>
          <a:effectRef idx="0">
            <a:schemeClr val="accent2"/>
          </a:effectRef>
          <a:fontRef idx="minor">
            <a:schemeClr val="tx1"/>
          </a:fontRef>
        </p:style>
      </p:cxnSp>
      <p:cxnSp>
        <p:nvCxnSpPr>
          <p:cNvPr id="18" name="Gerader Verbinder 17"/>
          <p:cNvCxnSpPr/>
          <p:nvPr/>
        </p:nvCxnSpPr>
        <p:spPr>
          <a:xfrm>
            <a:off x="9503923" y="4154284"/>
            <a:ext cx="1669788" cy="2001466"/>
          </a:xfrm>
          <a:prstGeom prst="line">
            <a:avLst/>
          </a:prstGeom>
          <a:ln w="57150">
            <a:solidFill>
              <a:srgbClr val="CC0066"/>
            </a:solidFill>
          </a:ln>
        </p:spPr>
        <p:style>
          <a:lnRef idx="1">
            <a:schemeClr val="accent2"/>
          </a:lnRef>
          <a:fillRef idx="0">
            <a:schemeClr val="accent2"/>
          </a:fillRef>
          <a:effectRef idx="0">
            <a:schemeClr val="accent2"/>
          </a:effectRef>
          <a:fontRef idx="minor">
            <a:schemeClr val="tx1"/>
          </a:fontRef>
        </p:style>
      </p:cxnSp>
      <p:sp>
        <p:nvSpPr>
          <p:cNvPr id="3" name="Foliennummernplatzhalter 2"/>
          <p:cNvSpPr>
            <a:spLocks noGrp="1"/>
          </p:cNvSpPr>
          <p:nvPr>
            <p:ph type="sldNum" sz="quarter" idx="12"/>
          </p:nvPr>
        </p:nvSpPr>
        <p:spPr/>
        <p:txBody>
          <a:bodyPr/>
          <a:lstStyle/>
          <a:p>
            <a:fld id="{4BCA5616-36D5-4E6B-BEE7-C122F5401B9B}" type="slidenum">
              <a:rPr lang="de-CH" smtClean="0"/>
              <a:pPr/>
              <a:t>13</a:t>
            </a:fld>
            <a:endParaRPr lang="de-CH" dirty="0"/>
          </a:p>
        </p:txBody>
      </p:sp>
    </p:spTree>
    <p:extLst>
      <p:ext uri="{BB962C8B-B14F-4D97-AF65-F5344CB8AC3E}">
        <p14:creationId xmlns:p14="http://schemas.microsoft.com/office/powerpoint/2010/main" val="107205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ohne Teamworkshop kein Voilà!</a:t>
            </a:r>
          </a:p>
        </p:txBody>
      </p:sp>
      <p:pic>
        <p:nvPicPr>
          <p:cNvPr id="7" name="Inhaltsplatzhalter 6"/>
          <p:cNvPicPr>
            <a:picLocks noGrp="1" noChangeAspect="1"/>
          </p:cNvPicPr>
          <p:nvPr>
            <p:ph idx="1"/>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428959" y="2393042"/>
            <a:ext cx="3431364" cy="3431364"/>
          </a:xfrm>
        </p:spPr>
      </p:pic>
      <p:sp>
        <p:nvSpPr>
          <p:cNvPr id="5" name="Textplatzhalter 4"/>
          <p:cNvSpPr>
            <a:spLocks noGrp="1"/>
          </p:cNvSpPr>
          <p:nvPr>
            <p:ph type="body" sz="quarter" idx="13"/>
          </p:nvPr>
        </p:nvSpPr>
        <p:spPr>
          <a:xfrm>
            <a:off x="266700" y="6429830"/>
            <a:ext cx="11435674" cy="482600"/>
          </a:xfrm>
        </p:spPr>
        <p:txBody>
          <a:bodyPr>
            <a:normAutofit/>
          </a:bodyPr>
          <a:lstStyle/>
          <a:p>
            <a:r>
              <a:rPr lang="de-CH" dirty="0"/>
              <a:t>Voilà «schenkt» und entschädigt dem Team die nötige Zeit mit Gutscheinen.</a:t>
            </a:r>
          </a:p>
        </p:txBody>
      </p:sp>
      <p:pic>
        <p:nvPicPr>
          <p:cNvPr id="6" name="Inhaltsplatzhalter 5"/>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17107" y="2614315"/>
            <a:ext cx="2930451" cy="2930451"/>
          </a:xfrm>
          <a:prstGeom prst="rect">
            <a:avLst/>
          </a:prstGeom>
        </p:spPr>
      </p:pic>
      <p:pic>
        <p:nvPicPr>
          <p:cNvPr id="8" name="Grafik 7"/>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725712" y="2879387"/>
            <a:ext cx="2515832" cy="2515832"/>
          </a:xfrm>
          <a:prstGeom prst="rect">
            <a:avLst/>
          </a:prstGeom>
        </p:spPr>
      </p:pic>
      <p:sp>
        <p:nvSpPr>
          <p:cNvPr id="3" name="Foliennummernplatzhalter 2"/>
          <p:cNvSpPr>
            <a:spLocks noGrp="1"/>
          </p:cNvSpPr>
          <p:nvPr>
            <p:ph type="sldNum" sz="quarter" idx="12"/>
          </p:nvPr>
        </p:nvSpPr>
        <p:spPr/>
        <p:txBody>
          <a:bodyPr/>
          <a:lstStyle/>
          <a:p>
            <a:fld id="{4BCA5616-36D5-4E6B-BEE7-C122F5401B9B}" type="slidenum">
              <a:rPr lang="de-CH" smtClean="0"/>
              <a:pPr/>
              <a:t>14</a:t>
            </a:fld>
            <a:endParaRPr lang="de-CH" dirty="0"/>
          </a:p>
        </p:txBody>
      </p:sp>
    </p:spTree>
    <p:extLst>
      <p:ext uri="{BB962C8B-B14F-4D97-AF65-F5344CB8AC3E}">
        <p14:creationId xmlns:p14="http://schemas.microsoft.com/office/powerpoint/2010/main" val="12303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Entschädigungen (Gutscheine)</a:t>
            </a:r>
          </a:p>
        </p:txBody>
      </p:sp>
      <p:sp>
        <p:nvSpPr>
          <p:cNvPr id="3" name="Inhaltsplatzhalter 2"/>
          <p:cNvSpPr>
            <a:spLocks noGrp="1"/>
          </p:cNvSpPr>
          <p:nvPr>
            <p:ph idx="1"/>
          </p:nvPr>
        </p:nvSpPr>
        <p:spPr>
          <a:xfrm>
            <a:off x="838200" y="2629070"/>
            <a:ext cx="10515600" cy="4384793"/>
          </a:xfrm>
        </p:spPr>
        <p:txBody>
          <a:bodyPr>
            <a:normAutofit/>
          </a:bodyPr>
          <a:lstStyle/>
          <a:p>
            <a:pPr marL="0" indent="0">
              <a:buNone/>
            </a:pPr>
            <a:r>
              <a:rPr lang="de-CH" b="1" dirty="0"/>
              <a:t>Voilà-Lager</a:t>
            </a:r>
          </a:p>
          <a:p>
            <a:r>
              <a:rPr lang="de-CH" dirty="0"/>
              <a:t>Sockelbeitrag 200.-</a:t>
            </a:r>
          </a:p>
          <a:p>
            <a:r>
              <a:rPr lang="de-CH" dirty="0"/>
              <a:t>Plus Fr. 20.- pro teilnehmende Leiter/in am Teamworkshop</a:t>
            </a:r>
          </a:p>
          <a:p>
            <a:r>
              <a:rPr lang="de-CH" dirty="0"/>
              <a:t>Abzüge bei unvollständiger oder verspäteter Erfüllung der Aufgaben</a:t>
            </a:r>
          </a:p>
          <a:p>
            <a:endParaRPr lang="de-CH" dirty="0"/>
          </a:p>
          <a:p>
            <a:pPr marL="0" indent="0">
              <a:buNone/>
            </a:pPr>
            <a:endParaRPr lang="de-CH" dirty="0"/>
          </a:p>
        </p:txBody>
      </p:sp>
      <p:sp>
        <p:nvSpPr>
          <p:cNvPr id="4" name="Textplatzhalter 3"/>
          <p:cNvSpPr>
            <a:spLocks noGrp="1"/>
          </p:cNvSpPr>
          <p:nvPr>
            <p:ph type="body" sz="quarter" idx="13"/>
          </p:nvPr>
        </p:nvSpPr>
        <p:spPr/>
        <p:txBody>
          <a:bodyPr>
            <a:normAutofit/>
          </a:bodyPr>
          <a:lstStyle/>
          <a:p>
            <a:r>
              <a:rPr lang="de-CH" dirty="0"/>
              <a:t>Es soll/muss das ganze Team am Teamworkshop teilnehmen (Fr. 25.- pro Leiter/in).</a:t>
            </a:r>
          </a:p>
        </p:txBody>
      </p:sp>
      <p:sp>
        <p:nvSpPr>
          <p:cNvPr id="5" name="Foliennummernplatzhalter 4"/>
          <p:cNvSpPr>
            <a:spLocks noGrp="1"/>
          </p:cNvSpPr>
          <p:nvPr>
            <p:ph type="sldNum" sz="quarter" idx="12"/>
          </p:nvPr>
        </p:nvSpPr>
        <p:spPr/>
        <p:txBody>
          <a:bodyPr/>
          <a:lstStyle/>
          <a:p>
            <a:fld id="{4BCA5616-36D5-4E6B-BEE7-C122F5401B9B}" type="slidenum">
              <a:rPr lang="de-CH" smtClean="0"/>
              <a:pPr/>
              <a:t>15</a:t>
            </a:fld>
            <a:endParaRPr lang="de-CH" dirty="0"/>
          </a:p>
        </p:txBody>
      </p:sp>
    </p:spTree>
    <p:extLst>
      <p:ext uri="{BB962C8B-B14F-4D97-AF65-F5344CB8AC3E}">
        <p14:creationId xmlns:p14="http://schemas.microsoft.com/office/powerpoint/2010/main" val="2674101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Mehrwert durch Voilà-Luzern</a:t>
            </a:r>
            <a:endParaRPr lang="de-CH" dirty="0"/>
          </a:p>
        </p:txBody>
      </p:sp>
      <p:sp>
        <p:nvSpPr>
          <p:cNvPr id="3" name="Inhaltsplatzhalter 2"/>
          <p:cNvSpPr>
            <a:spLocks noGrp="1"/>
          </p:cNvSpPr>
          <p:nvPr>
            <p:ph idx="1"/>
          </p:nvPr>
        </p:nvSpPr>
        <p:spPr>
          <a:xfrm>
            <a:off x="12192" y="1990607"/>
            <a:ext cx="11850624" cy="4384793"/>
          </a:xfrm>
        </p:spPr>
        <p:txBody>
          <a:bodyPr>
            <a:normAutofit fontScale="92500" lnSpcReduction="10000"/>
          </a:bodyPr>
          <a:lstStyle/>
          <a:p>
            <a:pPr lvl="1">
              <a:spcBef>
                <a:spcPts val="800"/>
              </a:spcBef>
              <a:spcAft>
                <a:spcPts val="800"/>
              </a:spcAft>
              <a:buClr>
                <a:srgbClr val="CC0066"/>
              </a:buClr>
            </a:pPr>
            <a:r>
              <a:rPr lang="de-CH" sz="3200" b="1" dirty="0">
                <a:solidFill>
                  <a:srgbClr val="CC0066"/>
                </a:solidFill>
              </a:rPr>
              <a:t>Fachwissen</a:t>
            </a:r>
            <a:r>
              <a:rPr lang="de-CH" sz="2000" dirty="0"/>
              <a:t> </a:t>
            </a:r>
            <a:r>
              <a:rPr lang="de-CH" sz="2600" dirty="0"/>
              <a:t>mit Hintergrundinfos zur Gesundheitsförderung und Suchtprävention und Vernetzung mit entsprechenden Stellen</a:t>
            </a:r>
          </a:p>
          <a:p>
            <a:pPr lvl="1">
              <a:spcBef>
                <a:spcPts val="800"/>
              </a:spcBef>
              <a:spcAft>
                <a:spcPts val="800"/>
              </a:spcAft>
              <a:buClr>
                <a:srgbClr val="CC0066"/>
              </a:buClr>
            </a:pPr>
            <a:r>
              <a:rPr lang="de-CH" sz="3200" b="1" dirty="0">
                <a:solidFill>
                  <a:srgbClr val="CC0066"/>
                </a:solidFill>
              </a:rPr>
              <a:t>Ausbildung</a:t>
            </a:r>
            <a:r>
              <a:rPr lang="de-CH" sz="3200" dirty="0"/>
              <a:t> </a:t>
            </a:r>
            <a:r>
              <a:rPr lang="de-CH" sz="2600" dirty="0"/>
              <a:t>zu Voilà-Themen mit konkreten Ideen </a:t>
            </a:r>
            <a:r>
              <a:rPr lang="de-CH" sz="3200" b="1" dirty="0">
                <a:solidFill>
                  <a:srgbClr val="CC0066"/>
                </a:solidFill>
              </a:rPr>
              <a:t>(gilt als J+S MF)</a:t>
            </a:r>
          </a:p>
          <a:p>
            <a:pPr lvl="1">
              <a:spcBef>
                <a:spcPts val="800"/>
              </a:spcBef>
              <a:spcAft>
                <a:spcPts val="800"/>
              </a:spcAft>
              <a:buClr>
                <a:srgbClr val="CC0066"/>
              </a:buClr>
            </a:pPr>
            <a:r>
              <a:rPr lang="de-CH" sz="3200" b="1" dirty="0">
                <a:solidFill>
                  <a:srgbClr val="CC0066"/>
                </a:solidFill>
              </a:rPr>
              <a:t>Zeit</a:t>
            </a:r>
            <a:r>
              <a:rPr lang="de-CH" sz="2000" dirty="0"/>
              <a:t> </a:t>
            </a:r>
            <a:r>
              <a:rPr lang="de-CH" sz="2600" dirty="0"/>
              <a:t>für einen gut geplanten </a:t>
            </a:r>
            <a:r>
              <a:rPr lang="de-CH" sz="3200" b="1" dirty="0">
                <a:solidFill>
                  <a:srgbClr val="CC0066"/>
                </a:solidFill>
              </a:rPr>
              <a:t>Teamworkshop </a:t>
            </a:r>
            <a:r>
              <a:rPr lang="de-CH" sz="2600" dirty="0"/>
              <a:t>und gute </a:t>
            </a:r>
            <a:r>
              <a:rPr lang="de-CH" sz="3200" b="1" dirty="0">
                <a:solidFill>
                  <a:srgbClr val="CC0066"/>
                </a:solidFill>
              </a:rPr>
              <a:t>Methoden</a:t>
            </a:r>
          </a:p>
          <a:p>
            <a:pPr lvl="1">
              <a:spcBef>
                <a:spcPts val="800"/>
              </a:spcBef>
              <a:spcAft>
                <a:spcPts val="800"/>
              </a:spcAft>
              <a:buClr>
                <a:srgbClr val="CC0066"/>
              </a:buClr>
            </a:pPr>
            <a:r>
              <a:rPr lang="de-CH" sz="3200" b="1" dirty="0">
                <a:solidFill>
                  <a:srgbClr val="CC0066"/>
                </a:solidFill>
              </a:rPr>
              <a:t>Vertiefung von J+S-Kursthemen </a:t>
            </a:r>
            <a:r>
              <a:rPr lang="de-CH" sz="2600" dirty="0"/>
              <a:t>im ganzen Leitungsteam</a:t>
            </a:r>
          </a:p>
          <a:p>
            <a:pPr lvl="1">
              <a:spcBef>
                <a:spcPts val="800"/>
              </a:spcBef>
              <a:spcAft>
                <a:spcPts val="800"/>
              </a:spcAft>
              <a:buClr>
                <a:srgbClr val="CC0066"/>
              </a:buClr>
            </a:pPr>
            <a:r>
              <a:rPr lang="de-CH" sz="3200" b="1" dirty="0">
                <a:solidFill>
                  <a:srgbClr val="CC0066"/>
                </a:solidFill>
              </a:rPr>
              <a:t>Aufarbeitung </a:t>
            </a:r>
            <a:r>
              <a:rPr lang="de-CH" sz="2600" dirty="0"/>
              <a:t>Voilà-Themen im Team &gt; </a:t>
            </a:r>
            <a:r>
              <a:rPr lang="de-CH" sz="3200" b="1" dirty="0">
                <a:solidFill>
                  <a:srgbClr val="CC0066"/>
                </a:solidFill>
              </a:rPr>
              <a:t>gezielte </a:t>
            </a:r>
            <a:r>
              <a:rPr lang="de-CH" sz="2600" dirty="0"/>
              <a:t>Umsetzung im Lager </a:t>
            </a:r>
            <a:r>
              <a:rPr lang="de-CH" sz="3200" b="1" dirty="0">
                <a:solidFill>
                  <a:srgbClr val="CC0066"/>
                </a:solidFill>
              </a:rPr>
              <a:t>(Strategie)</a:t>
            </a:r>
          </a:p>
          <a:p>
            <a:pPr lvl="1">
              <a:spcBef>
                <a:spcPts val="800"/>
              </a:spcBef>
              <a:spcAft>
                <a:spcPts val="800"/>
              </a:spcAft>
              <a:buClr>
                <a:srgbClr val="CC0066"/>
              </a:buClr>
            </a:pPr>
            <a:r>
              <a:rPr lang="de-CH" sz="3200" b="1" dirty="0">
                <a:solidFill>
                  <a:srgbClr val="CC0066"/>
                </a:solidFill>
              </a:rPr>
              <a:t>Prävention</a:t>
            </a:r>
            <a:r>
              <a:rPr lang="de-CH" sz="2000" dirty="0"/>
              <a:t> </a:t>
            </a:r>
            <a:r>
              <a:rPr lang="de-CH" sz="2600" dirty="0"/>
              <a:t>kann im Lager als </a:t>
            </a:r>
            <a:r>
              <a:rPr lang="de-CH" sz="3200" b="1" dirty="0">
                <a:solidFill>
                  <a:srgbClr val="CC0066"/>
                </a:solidFill>
              </a:rPr>
              <a:t>LA-Block</a:t>
            </a:r>
            <a:r>
              <a:rPr lang="de-CH" sz="2000" dirty="0"/>
              <a:t> </a:t>
            </a:r>
            <a:r>
              <a:rPr lang="de-CH" sz="2600" dirty="0"/>
              <a:t>angerechnet werden</a:t>
            </a:r>
          </a:p>
          <a:p>
            <a:pPr lvl="1">
              <a:spcBef>
                <a:spcPts val="800"/>
              </a:spcBef>
              <a:spcAft>
                <a:spcPts val="800"/>
              </a:spcAft>
              <a:buClr>
                <a:srgbClr val="CC0066"/>
              </a:buClr>
            </a:pPr>
            <a:r>
              <a:rPr lang="de-CH" sz="3200" b="1" dirty="0">
                <a:solidFill>
                  <a:srgbClr val="CC0066"/>
                </a:solidFill>
              </a:rPr>
              <a:t>Gutscheine</a:t>
            </a:r>
            <a:r>
              <a:rPr lang="de-CH" sz="2000" dirty="0"/>
              <a:t> </a:t>
            </a:r>
            <a:r>
              <a:rPr lang="de-CH" sz="2600" dirty="0"/>
              <a:t>für das Team (SBB oder Migros)</a:t>
            </a:r>
          </a:p>
        </p:txBody>
      </p:sp>
      <p:sp>
        <p:nvSpPr>
          <p:cNvPr id="5" name="Textplatzhalter 4"/>
          <p:cNvSpPr>
            <a:spLocks noGrp="1"/>
          </p:cNvSpPr>
          <p:nvPr>
            <p:ph type="body" sz="quarter" idx="13"/>
          </p:nvPr>
        </p:nvSpPr>
        <p:spPr>
          <a:xfrm>
            <a:off x="266700" y="6408058"/>
            <a:ext cx="11125200" cy="482600"/>
          </a:xfrm>
        </p:spPr>
        <p:txBody>
          <a:bodyPr/>
          <a:lstStyle/>
          <a:p>
            <a:r>
              <a:rPr lang="de-CH" dirty="0"/>
              <a:t>Bessere Lager, gutes Team, Vertrauen im Umfeld, etc.</a:t>
            </a:r>
          </a:p>
        </p:txBody>
      </p:sp>
      <p:sp>
        <p:nvSpPr>
          <p:cNvPr id="4" name="Foliennummernplatzhalter 3"/>
          <p:cNvSpPr>
            <a:spLocks noGrp="1"/>
          </p:cNvSpPr>
          <p:nvPr>
            <p:ph type="sldNum" sz="quarter" idx="12"/>
          </p:nvPr>
        </p:nvSpPr>
        <p:spPr/>
        <p:txBody>
          <a:bodyPr/>
          <a:lstStyle/>
          <a:p>
            <a:fld id="{4BCA5616-36D5-4E6B-BEE7-C122F5401B9B}" type="slidenum">
              <a:rPr lang="de-CH" smtClean="0"/>
              <a:pPr/>
              <a:t>16</a:t>
            </a:fld>
            <a:endParaRPr lang="de-CH" dirty="0"/>
          </a:p>
        </p:txBody>
      </p:sp>
    </p:spTree>
    <p:extLst>
      <p:ext uri="{BB962C8B-B14F-4D97-AF65-F5344CB8AC3E}">
        <p14:creationId xmlns:p14="http://schemas.microsoft.com/office/powerpoint/2010/main" val="229854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Teamworkshop ist entscheidend</a:t>
            </a:r>
          </a:p>
        </p:txBody>
      </p:sp>
      <p:sp>
        <p:nvSpPr>
          <p:cNvPr id="4" name="Textplatzhalter 3"/>
          <p:cNvSpPr>
            <a:spLocks noGrp="1"/>
          </p:cNvSpPr>
          <p:nvPr>
            <p:ph type="body" sz="quarter" idx="13"/>
          </p:nvPr>
        </p:nvSpPr>
        <p:spPr>
          <a:xfrm>
            <a:off x="438150" y="6448424"/>
            <a:ext cx="11325224" cy="409575"/>
          </a:xfrm>
        </p:spPr>
        <p:txBody>
          <a:bodyPr>
            <a:normAutofit lnSpcReduction="10000"/>
          </a:bodyPr>
          <a:lstStyle/>
          <a:p>
            <a:r>
              <a:rPr lang="de-CH" dirty="0"/>
              <a:t>Diese Strategie kann nur wirken, wenn das ganze Team mitgedacht/diskutiert hat!</a:t>
            </a:r>
          </a:p>
        </p:txBody>
      </p:sp>
      <p:sp>
        <p:nvSpPr>
          <p:cNvPr id="7" name="Textfeld 3"/>
          <p:cNvSpPr txBox="1">
            <a:spLocks noChangeArrowheads="1"/>
          </p:cNvSpPr>
          <p:nvPr/>
        </p:nvSpPr>
        <p:spPr bwMode="auto">
          <a:xfrm>
            <a:off x="261937" y="2665514"/>
            <a:ext cx="736282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de-CH" altLang="de-DE" sz="3600" b="1" dirty="0">
                <a:solidFill>
                  <a:srgbClr val="CC0066"/>
                </a:solidFill>
                <a:latin typeface="+mn-lt"/>
              </a:rPr>
              <a:t>Der Team-Workshop verschafft allen Leiter/innen den Durchblick!</a:t>
            </a:r>
          </a:p>
        </p:txBody>
      </p:sp>
      <p:sp>
        <p:nvSpPr>
          <p:cNvPr id="8" name="Rechteck 7"/>
          <p:cNvSpPr>
            <a:spLocks noChangeArrowheads="1"/>
          </p:cNvSpPr>
          <p:nvPr/>
        </p:nvSpPr>
        <p:spPr bwMode="auto">
          <a:xfrm>
            <a:off x="261937" y="4424245"/>
            <a:ext cx="68389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de-CH" altLang="de-DE" sz="3600" b="1" dirty="0">
                <a:solidFill>
                  <a:srgbClr val="CC0066"/>
                </a:solidFill>
                <a:latin typeface="+mn-lt"/>
              </a:rPr>
              <a:t>Voilà «schenkt» und entschädigt </a:t>
            </a:r>
            <a:br>
              <a:rPr lang="de-CH" altLang="de-DE" sz="3600" b="1" dirty="0">
                <a:solidFill>
                  <a:srgbClr val="CC0066"/>
                </a:solidFill>
                <a:latin typeface="+mn-lt"/>
              </a:rPr>
            </a:br>
            <a:r>
              <a:rPr lang="de-CH" altLang="de-DE" sz="3600" b="1" dirty="0">
                <a:solidFill>
                  <a:srgbClr val="CC0066"/>
                </a:solidFill>
                <a:latin typeface="+mn-lt"/>
              </a:rPr>
              <a:t>dem Team die nötige Zeit.</a:t>
            </a:r>
          </a:p>
        </p:txBody>
      </p:sp>
      <p:pic>
        <p:nvPicPr>
          <p:cNvPr id="10" name="Picture 26" descr="J:\Eigene Bilder\Bilder oase\Bilder Präsentationsmappe\bilder an rolf\hoch\durchblick-grau.jpg"/>
          <p:cNvPicPr>
            <a:picLocks noChangeAspect="1" noChangeArrowheads="1"/>
          </p:cNvPicPr>
          <p:nvPr/>
        </p:nvPicPr>
        <p:blipFill>
          <a:blip r:embed="rId3" cstate="print">
            <a:lum bright="8000" contrast="18000"/>
            <a:grayscl/>
            <a:extLst>
              <a:ext uri="{28A0092B-C50C-407E-A947-70E740481C1C}">
                <a14:useLocalDpi xmlns:a14="http://schemas.microsoft.com/office/drawing/2010/main" val="0"/>
              </a:ext>
            </a:extLst>
          </a:blip>
          <a:srcRect/>
          <a:stretch>
            <a:fillRect/>
          </a:stretch>
        </p:blipFill>
        <p:spPr bwMode="auto">
          <a:xfrm>
            <a:off x="8827037" y="1793875"/>
            <a:ext cx="3118673"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liennummernplatzhalter 2"/>
          <p:cNvSpPr>
            <a:spLocks noGrp="1"/>
          </p:cNvSpPr>
          <p:nvPr>
            <p:ph type="sldNum" sz="quarter" idx="12"/>
          </p:nvPr>
        </p:nvSpPr>
        <p:spPr/>
        <p:txBody>
          <a:bodyPr/>
          <a:lstStyle/>
          <a:p>
            <a:fld id="{4BCA5616-36D5-4E6B-BEE7-C122F5401B9B}" type="slidenum">
              <a:rPr lang="de-CH" smtClean="0"/>
              <a:pPr/>
              <a:t>17</a:t>
            </a:fld>
            <a:endParaRPr lang="de-CH" dirty="0"/>
          </a:p>
        </p:txBody>
      </p:sp>
    </p:spTree>
    <p:extLst>
      <p:ext uri="{BB962C8B-B14F-4D97-AF65-F5344CB8AC3E}">
        <p14:creationId xmlns:p14="http://schemas.microsoft.com/office/powerpoint/2010/main" val="176353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wer, wann, was, wo</a:t>
            </a:r>
          </a:p>
        </p:txBody>
      </p:sp>
      <p:sp>
        <p:nvSpPr>
          <p:cNvPr id="3" name="Inhaltsplatzhalter 2"/>
          <p:cNvSpPr>
            <a:spLocks noGrp="1"/>
          </p:cNvSpPr>
          <p:nvPr>
            <p:ph idx="1"/>
          </p:nvPr>
        </p:nvSpPr>
        <p:spPr>
          <a:xfrm>
            <a:off x="713014" y="2130308"/>
            <a:ext cx="10515600" cy="4384793"/>
          </a:xfrm>
        </p:spPr>
        <p:txBody>
          <a:bodyPr>
            <a:normAutofit/>
          </a:bodyPr>
          <a:lstStyle/>
          <a:p>
            <a:pPr marL="0" indent="0" algn="ctr">
              <a:spcBef>
                <a:spcPct val="0"/>
              </a:spcBef>
              <a:buNone/>
            </a:pPr>
            <a:endParaRPr lang="de-CH" dirty="0"/>
          </a:p>
          <a:p>
            <a:pPr marL="0" indent="0" algn="ctr">
              <a:spcBef>
                <a:spcPct val="0"/>
              </a:spcBef>
              <a:buNone/>
            </a:pPr>
            <a:r>
              <a:rPr lang="de-CH" sz="8000" b="1" dirty="0">
                <a:solidFill>
                  <a:srgbClr val="CC0066"/>
                </a:solidFill>
                <a:latin typeface="+mj-lt"/>
                <a:ea typeface="+mj-ea"/>
                <a:cs typeface="+mj-cs"/>
              </a:rPr>
              <a:t>JAHRESABLAUF, FUNKTIONEN UND TERMINE IN VOILÀ</a:t>
            </a:r>
          </a:p>
          <a:p>
            <a:pPr marL="0" lvl="0" indent="0">
              <a:spcBef>
                <a:spcPct val="0"/>
              </a:spcBef>
              <a:buNone/>
            </a:pPr>
            <a:endParaRPr lang="de-CH" sz="2900" dirty="0"/>
          </a:p>
        </p:txBody>
      </p:sp>
      <p:sp>
        <p:nvSpPr>
          <p:cNvPr id="4" name="Textplatzhalter 3"/>
          <p:cNvSpPr>
            <a:spLocks noGrp="1"/>
          </p:cNvSpPr>
          <p:nvPr>
            <p:ph type="body" sz="quarter" idx="13"/>
          </p:nvPr>
        </p:nvSpPr>
        <p:spPr>
          <a:xfrm>
            <a:off x="438150" y="6448424"/>
            <a:ext cx="11325224" cy="409575"/>
          </a:xfrm>
        </p:spPr>
        <p:txBody>
          <a:bodyPr>
            <a:normAutofit lnSpcReduction="10000"/>
          </a:bodyPr>
          <a:lstStyle/>
          <a:p>
            <a:r>
              <a:rPr lang="de-CH" dirty="0"/>
              <a:t>Einhaltung der Termine ist wichtig damit das recht komplexe Zusammenspiel funktioniert.</a:t>
            </a:r>
          </a:p>
        </p:txBody>
      </p:sp>
      <p:sp>
        <p:nvSpPr>
          <p:cNvPr id="5" name="Foliennummernplatzhalter 4"/>
          <p:cNvSpPr>
            <a:spLocks noGrp="1"/>
          </p:cNvSpPr>
          <p:nvPr>
            <p:ph type="sldNum" sz="quarter" idx="12"/>
          </p:nvPr>
        </p:nvSpPr>
        <p:spPr/>
        <p:txBody>
          <a:bodyPr/>
          <a:lstStyle/>
          <a:p>
            <a:fld id="{4BCA5616-36D5-4E6B-BEE7-C122F5401B9B}" type="slidenum">
              <a:rPr lang="de-CH" smtClean="0"/>
              <a:pPr/>
              <a:t>18</a:t>
            </a:fld>
            <a:endParaRPr lang="de-CH" dirty="0"/>
          </a:p>
        </p:txBody>
      </p:sp>
    </p:spTree>
    <p:extLst>
      <p:ext uri="{BB962C8B-B14F-4D97-AF65-F5344CB8AC3E}">
        <p14:creationId xmlns:p14="http://schemas.microsoft.com/office/powerpoint/2010/main" val="2062104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Voilà-Zyklus</a:t>
            </a:r>
          </a:p>
        </p:txBody>
      </p:sp>
      <p:pic>
        <p:nvPicPr>
          <p:cNvPr id="5" name="Inhaltsplatzhalt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01737" y="191757"/>
            <a:ext cx="7887299" cy="6183643"/>
          </a:xfrm>
          <a:effectLst>
            <a:glow rad="355600">
              <a:schemeClr val="bg1"/>
            </a:glow>
          </a:effectLst>
        </p:spPr>
      </p:pic>
      <p:sp>
        <p:nvSpPr>
          <p:cNvPr id="4" name="Textplatzhalter 3"/>
          <p:cNvSpPr>
            <a:spLocks noGrp="1"/>
          </p:cNvSpPr>
          <p:nvPr>
            <p:ph type="body" sz="quarter" idx="13"/>
          </p:nvPr>
        </p:nvSpPr>
        <p:spPr>
          <a:xfrm>
            <a:off x="266700" y="6418944"/>
            <a:ext cx="11125200" cy="482600"/>
          </a:xfrm>
        </p:spPr>
        <p:txBody>
          <a:bodyPr/>
          <a:lstStyle/>
          <a:p>
            <a:r>
              <a:rPr lang="de-CH" dirty="0"/>
              <a:t>Jahresablauf</a:t>
            </a:r>
          </a:p>
        </p:txBody>
      </p:sp>
      <p:sp>
        <p:nvSpPr>
          <p:cNvPr id="3" name="Foliennummernplatzhalter 2"/>
          <p:cNvSpPr>
            <a:spLocks noGrp="1"/>
          </p:cNvSpPr>
          <p:nvPr>
            <p:ph type="sldNum" sz="quarter" idx="12"/>
          </p:nvPr>
        </p:nvSpPr>
        <p:spPr/>
        <p:txBody>
          <a:bodyPr/>
          <a:lstStyle/>
          <a:p>
            <a:fld id="{4BCA5616-36D5-4E6B-BEE7-C122F5401B9B}" type="slidenum">
              <a:rPr lang="de-CH" smtClean="0"/>
              <a:pPr/>
              <a:t>19</a:t>
            </a:fld>
            <a:endParaRPr lang="de-CH" dirty="0"/>
          </a:p>
        </p:txBody>
      </p:sp>
    </p:spTree>
    <p:extLst>
      <p:ext uri="{BB962C8B-B14F-4D97-AF65-F5344CB8AC3E}">
        <p14:creationId xmlns:p14="http://schemas.microsoft.com/office/powerpoint/2010/main" val="360152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Voilà Luzern?	</a:t>
            </a:r>
          </a:p>
        </p:txBody>
      </p:sp>
      <p:sp>
        <p:nvSpPr>
          <p:cNvPr id="3" name="Inhaltsplatzhalter 2"/>
          <p:cNvSpPr>
            <a:spLocks noGrp="1"/>
          </p:cNvSpPr>
          <p:nvPr>
            <p:ph idx="1"/>
          </p:nvPr>
        </p:nvSpPr>
        <p:spPr>
          <a:xfrm>
            <a:off x="713014" y="2130308"/>
            <a:ext cx="10515600" cy="4384793"/>
          </a:xfrm>
        </p:spPr>
        <p:txBody>
          <a:bodyPr>
            <a:normAutofit/>
          </a:bodyPr>
          <a:lstStyle/>
          <a:p>
            <a:pPr marL="0" indent="0" algn="ctr">
              <a:buNone/>
            </a:pPr>
            <a:endParaRPr lang="de-CH" dirty="0"/>
          </a:p>
          <a:p>
            <a:pPr marL="0" indent="0" algn="ctr">
              <a:buNone/>
            </a:pPr>
            <a:endParaRPr lang="de-CH" dirty="0"/>
          </a:p>
          <a:p>
            <a:pPr marL="0" indent="0" algn="ctr">
              <a:spcBef>
                <a:spcPct val="0"/>
              </a:spcBef>
              <a:buNone/>
            </a:pPr>
            <a:r>
              <a:rPr lang="de-CH" sz="8000" b="1" dirty="0">
                <a:solidFill>
                  <a:srgbClr val="CC0066"/>
                </a:solidFill>
                <a:latin typeface="+mj-lt"/>
                <a:ea typeface="+mj-ea"/>
                <a:cs typeface="+mj-cs"/>
              </a:rPr>
              <a:t>WAS IST UND WAS WILL VOILÀ LUZERN</a:t>
            </a:r>
          </a:p>
          <a:p>
            <a:pPr marL="0" lvl="0" indent="0">
              <a:spcBef>
                <a:spcPct val="0"/>
              </a:spcBef>
              <a:buNone/>
            </a:pPr>
            <a:endParaRPr lang="de-CH" sz="2900" dirty="0"/>
          </a:p>
        </p:txBody>
      </p:sp>
      <p:sp>
        <p:nvSpPr>
          <p:cNvPr id="4" name="Textplatzhalter 3"/>
          <p:cNvSpPr>
            <a:spLocks noGrp="1"/>
          </p:cNvSpPr>
          <p:nvPr>
            <p:ph type="body" sz="quarter" idx="13"/>
          </p:nvPr>
        </p:nvSpPr>
        <p:spPr>
          <a:xfrm>
            <a:off x="438150" y="6448424"/>
            <a:ext cx="11325224" cy="409575"/>
          </a:xfrm>
        </p:spPr>
        <p:txBody>
          <a:bodyPr>
            <a:normAutofit lnSpcReduction="10000"/>
          </a:bodyPr>
          <a:lstStyle/>
          <a:p>
            <a:r>
              <a:rPr lang="de-CH" dirty="0"/>
              <a:t>Wie macht ein Jugendverband Suchtprävention und Gesundheitsförderung konkret?</a:t>
            </a:r>
          </a:p>
        </p:txBody>
      </p:sp>
      <p:sp>
        <p:nvSpPr>
          <p:cNvPr id="5" name="Foliennummernplatzhalter 4"/>
          <p:cNvSpPr>
            <a:spLocks noGrp="1"/>
          </p:cNvSpPr>
          <p:nvPr>
            <p:ph type="sldNum" sz="quarter" idx="12"/>
          </p:nvPr>
        </p:nvSpPr>
        <p:spPr/>
        <p:txBody>
          <a:bodyPr/>
          <a:lstStyle/>
          <a:p>
            <a:fld id="{4BCA5616-36D5-4E6B-BEE7-C122F5401B9B}" type="slidenum">
              <a:rPr lang="de-CH" smtClean="0"/>
              <a:pPr/>
              <a:t>2</a:t>
            </a:fld>
            <a:endParaRPr lang="de-CH" dirty="0"/>
          </a:p>
        </p:txBody>
      </p:sp>
    </p:spTree>
    <p:extLst>
      <p:ext uri="{BB962C8B-B14F-4D97-AF65-F5344CB8AC3E}">
        <p14:creationId xmlns:p14="http://schemas.microsoft.com/office/powerpoint/2010/main" val="15079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Aufgaben Voilà-Leiter/in</a:t>
            </a:r>
          </a:p>
        </p:txBody>
      </p:sp>
      <p:sp>
        <p:nvSpPr>
          <p:cNvPr id="3" name="Inhaltsplatzhalter 2"/>
          <p:cNvSpPr>
            <a:spLocks noGrp="1"/>
          </p:cNvSpPr>
          <p:nvPr>
            <p:ph idx="1"/>
          </p:nvPr>
        </p:nvSpPr>
        <p:spPr>
          <a:xfrm>
            <a:off x="838200" y="2005120"/>
            <a:ext cx="10515600" cy="4384793"/>
          </a:xfrm>
        </p:spPr>
        <p:txBody>
          <a:bodyPr>
            <a:normAutofit/>
          </a:bodyPr>
          <a:lstStyle/>
          <a:p>
            <a:r>
              <a:rPr lang="de-CH" sz="3000" b="1" dirty="0">
                <a:solidFill>
                  <a:srgbClr val="CC0066"/>
                </a:solidFill>
              </a:rPr>
              <a:t>Voilà-Weekend</a:t>
            </a:r>
            <a:r>
              <a:rPr lang="de-CH" dirty="0"/>
              <a:t> besuchen</a:t>
            </a:r>
          </a:p>
          <a:p>
            <a:r>
              <a:rPr lang="de-CH" dirty="0"/>
              <a:t>Voilà-</a:t>
            </a:r>
            <a:r>
              <a:rPr lang="de-CH" sz="3000" b="1" dirty="0">
                <a:solidFill>
                  <a:srgbClr val="CC0066"/>
                </a:solidFill>
              </a:rPr>
              <a:t>Betreuungsperson </a:t>
            </a:r>
            <a:r>
              <a:rPr lang="de-CH" dirty="0"/>
              <a:t>suchen</a:t>
            </a:r>
          </a:p>
          <a:p>
            <a:r>
              <a:rPr lang="de-CH" dirty="0"/>
              <a:t>am </a:t>
            </a:r>
            <a:r>
              <a:rPr lang="de-CH" sz="3000" b="1" dirty="0">
                <a:solidFill>
                  <a:srgbClr val="CC0066"/>
                </a:solidFill>
              </a:rPr>
              <a:t>Planungsabend</a:t>
            </a:r>
            <a:r>
              <a:rPr lang="de-CH" dirty="0"/>
              <a:t> teilnehmen zusammen mit Betreuungsperson und Teamworkshop planen (und </a:t>
            </a:r>
            <a:r>
              <a:rPr lang="de-CH" sz="3000" b="1" dirty="0">
                <a:solidFill>
                  <a:srgbClr val="CC0066"/>
                </a:solidFill>
              </a:rPr>
              <a:t>eintragen</a:t>
            </a:r>
            <a:r>
              <a:rPr lang="de-CH" dirty="0"/>
              <a:t> auf </a:t>
            </a:r>
            <a:r>
              <a:rPr lang="de-CH" dirty="0">
                <a:hlinkClick r:id="rId3"/>
              </a:rPr>
              <a:t>www.voilaluzern.ch</a:t>
            </a:r>
            <a:r>
              <a:rPr lang="de-CH" dirty="0"/>
              <a:t>) </a:t>
            </a:r>
          </a:p>
          <a:p>
            <a:r>
              <a:rPr lang="de-CH" sz="3000" b="1" dirty="0">
                <a:solidFill>
                  <a:srgbClr val="CC0066"/>
                </a:solidFill>
              </a:rPr>
              <a:t>Teamworkshop</a:t>
            </a:r>
            <a:r>
              <a:rPr lang="de-CH" dirty="0"/>
              <a:t> zusammen mit Betreuungsperson durchführen und Umsetzung von Voilà fürs Lager planen (inkl. </a:t>
            </a:r>
            <a:r>
              <a:rPr lang="de-CH" sz="3000" b="1" dirty="0">
                <a:solidFill>
                  <a:srgbClr val="CC0066"/>
                </a:solidFill>
              </a:rPr>
              <a:t>Eintragungen</a:t>
            </a:r>
            <a:r>
              <a:rPr lang="de-CH" dirty="0"/>
              <a:t> auf </a:t>
            </a:r>
            <a:r>
              <a:rPr lang="de-CH" dirty="0">
                <a:hlinkClick r:id="rId3"/>
              </a:rPr>
              <a:t>www.voilaluzern.ch</a:t>
            </a:r>
            <a:r>
              <a:rPr lang="de-CH" dirty="0"/>
              <a:t> &gt; sehr wichtig ist die Teamworkshop-TN-Liste ) </a:t>
            </a:r>
          </a:p>
          <a:p>
            <a:r>
              <a:rPr lang="de-CH" sz="3000" b="1" dirty="0">
                <a:solidFill>
                  <a:srgbClr val="CC0066"/>
                </a:solidFill>
              </a:rPr>
              <a:t>Voilà-Lager </a:t>
            </a:r>
            <a:r>
              <a:rPr lang="de-CH" dirty="0"/>
              <a:t>durchführen, auswerten und </a:t>
            </a:r>
            <a:r>
              <a:rPr lang="de-CH" sz="3000" b="1" dirty="0">
                <a:solidFill>
                  <a:srgbClr val="CC0066"/>
                </a:solidFill>
              </a:rPr>
              <a:t>Rückmeldungen</a:t>
            </a:r>
            <a:r>
              <a:rPr lang="de-CH" dirty="0"/>
              <a:t> sowie </a:t>
            </a:r>
            <a:r>
              <a:rPr lang="de-CH" sz="3000" b="1" dirty="0">
                <a:solidFill>
                  <a:srgbClr val="CC0066"/>
                </a:solidFill>
              </a:rPr>
              <a:t>Statistik</a:t>
            </a:r>
            <a:r>
              <a:rPr lang="de-CH" dirty="0"/>
              <a:t> auf </a:t>
            </a:r>
            <a:r>
              <a:rPr lang="de-CH" dirty="0">
                <a:hlinkClick r:id="rId3"/>
              </a:rPr>
              <a:t>www.voilaluzern.ch</a:t>
            </a:r>
            <a:r>
              <a:rPr lang="de-CH" dirty="0"/>
              <a:t> eintragen</a:t>
            </a:r>
          </a:p>
          <a:p>
            <a:endParaRPr lang="de-CH" dirty="0"/>
          </a:p>
        </p:txBody>
      </p:sp>
      <p:sp>
        <p:nvSpPr>
          <p:cNvPr id="4" name="Textplatzhalter 3"/>
          <p:cNvSpPr>
            <a:spLocks noGrp="1"/>
          </p:cNvSpPr>
          <p:nvPr>
            <p:ph type="body" sz="quarter" idx="13"/>
          </p:nvPr>
        </p:nvSpPr>
        <p:spPr>
          <a:xfrm>
            <a:off x="266700" y="6418944"/>
            <a:ext cx="11125200" cy="482600"/>
          </a:xfrm>
        </p:spPr>
        <p:txBody>
          <a:bodyPr/>
          <a:lstStyle/>
          <a:p>
            <a:r>
              <a:rPr lang="de-CH" dirty="0"/>
              <a:t>WICHTIG ist die rechtzeitige Erledigung der administrativen Aufgaben!</a:t>
            </a:r>
          </a:p>
        </p:txBody>
      </p:sp>
      <p:sp>
        <p:nvSpPr>
          <p:cNvPr id="5" name="Foliennummernplatzhalter 4"/>
          <p:cNvSpPr>
            <a:spLocks noGrp="1"/>
          </p:cNvSpPr>
          <p:nvPr>
            <p:ph type="sldNum" sz="quarter" idx="12"/>
          </p:nvPr>
        </p:nvSpPr>
        <p:spPr/>
        <p:txBody>
          <a:bodyPr/>
          <a:lstStyle/>
          <a:p>
            <a:fld id="{4BCA5616-36D5-4E6B-BEE7-C122F5401B9B}" type="slidenum">
              <a:rPr lang="de-CH" smtClean="0"/>
              <a:pPr/>
              <a:t>20</a:t>
            </a:fld>
            <a:endParaRPr lang="de-CH" dirty="0"/>
          </a:p>
        </p:txBody>
      </p:sp>
    </p:spTree>
    <p:extLst>
      <p:ext uri="{BB962C8B-B14F-4D97-AF65-F5344CB8AC3E}">
        <p14:creationId xmlns:p14="http://schemas.microsoft.com/office/powerpoint/2010/main" val="2951863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Aufgaben Voilà-Betreuer/in</a:t>
            </a:r>
          </a:p>
        </p:txBody>
      </p:sp>
      <p:sp>
        <p:nvSpPr>
          <p:cNvPr id="3" name="Inhaltsplatzhalter 2"/>
          <p:cNvSpPr>
            <a:spLocks noGrp="1"/>
          </p:cNvSpPr>
          <p:nvPr>
            <p:ph idx="1"/>
          </p:nvPr>
        </p:nvSpPr>
        <p:spPr/>
        <p:txBody>
          <a:bodyPr>
            <a:normAutofit/>
          </a:bodyPr>
          <a:lstStyle/>
          <a:p>
            <a:r>
              <a:rPr lang="de-CH" dirty="0"/>
              <a:t>Teilnahme am </a:t>
            </a:r>
            <a:r>
              <a:rPr lang="de-CH" sz="3000" b="1" dirty="0">
                <a:solidFill>
                  <a:srgbClr val="CC0066"/>
                </a:solidFill>
              </a:rPr>
              <a:t>Voilà-Planungsabend </a:t>
            </a:r>
          </a:p>
          <a:p>
            <a:pPr lvl="1"/>
            <a:r>
              <a:rPr lang="de-CH" dirty="0"/>
              <a:t>Einführung Voilà und/oder Austausch zu div. Voilà-Themen</a:t>
            </a:r>
          </a:p>
          <a:p>
            <a:pPr lvl="1"/>
            <a:r>
              <a:rPr lang="de-CH" dirty="0"/>
              <a:t>Ausarbeitung Teamworkshop zusammen mit Voilà-Leiter/in</a:t>
            </a:r>
          </a:p>
          <a:p>
            <a:pPr lvl="1"/>
            <a:r>
              <a:rPr lang="de-CH" dirty="0"/>
              <a:t>div. Infos</a:t>
            </a:r>
          </a:p>
          <a:p>
            <a:r>
              <a:rPr lang="de-CH" dirty="0"/>
              <a:t>Detailplanung, Durchführung und Auswertung </a:t>
            </a:r>
            <a:r>
              <a:rPr lang="de-CH" sz="3000" b="1" dirty="0">
                <a:solidFill>
                  <a:srgbClr val="CC0066"/>
                </a:solidFill>
              </a:rPr>
              <a:t>Teamworkshop</a:t>
            </a:r>
            <a:r>
              <a:rPr lang="de-CH" dirty="0"/>
              <a:t> zusammen mit Voilà-Leiter/n und dem ganzen Lager-Team</a:t>
            </a:r>
          </a:p>
          <a:p>
            <a:r>
              <a:rPr lang="de-CH" sz="3000" b="1" dirty="0">
                <a:solidFill>
                  <a:srgbClr val="CC0066"/>
                </a:solidFill>
              </a:rPr>
              <a:t>Begleitung Voilà-Leitung </a:t>
            </a:r>
            <a:r>
              <a:rPr lang="de-CH" dirty="0"/>
              <a:t>z.B. als Ansprechperson bei inhaltlichen Fragen zu Voilà-Themen und evtl. Besuch des Lagers, etc.</a:t>
            </a:r>
          </a:p>
          <a:p>
            <a:r>
              <a:rPr lang="de-CH" sz="3000" b="1" dirty="0">
                <a:solidFill>
                  <a:srgbClr val="CC0066"/>
                </a:solidFill>
              </a:rPr>
              <a:t>Rückmeldungen</a:t>
            </a:r>
            <a:r>
              <a:rPr lang="de-CH" dirty="0"/>
              <a:t> und Angabe </a:t>
            </a:r>
            <a:r>
              <a:rPr lang="de-CH" sz="3000" b="1" dirty="0">
                <a:solidFill>
                  <a:srgbClr val="CC0066"/>
                </a:solidFill>
              </a:rPr>
              <a:t>Spesen</a:t>
            </a:r>
            <a:r>
              <a:rPr lang="de-CH" dirty="0"/>
              <a:t> auf </a:t>
            </a:r>
            <a:r>
              <a:rPr lang="de-CH" dirty="0">
                <a:hlinkClick r:id="rId3"/>
              </a:rPr>
              <a:t>www.voilaluzern.ch</a:t>
            </a:r>
            <a:r>
              <a:rPr lang="de-CH" dirty="0"/>
              <a:t> </a:t>
            </a:r>
          </a:p>
          <a:p>
            <a:endParaRPr lang="de-CH" dirty="0"/>
          </a:p>
        </p:txBody>
      </p:sp>
      <p:sp>
        <p:nvSpPr>
          <p:cNvPr id="4" name="Textplatzhalter 3"/>
          <p:cNvSpPr>
            <a:spLocks noGrp="1"/>
          </p:cNvSpPr>
          <p:nvPr>
            <p:ph type="body" sz="quarter" idx="13"/>
          </p:nvPr>
        </p:nvSpPr>
        <p:spPr>
          <a:xfrm>
            <a:off x="266700" y="6418944"/>
            <a:ext cx="11125200" cy="482600"/>
          </a:xfrm>
        </p:spPr>
        <p:txBody>
          <a:bodyPr/>
          <a:lstStyle/>
          <a:p>
            <a:r>
              <a:rPr lang="de-CH" dirty="0"/>
              <a:t>Voilà-Betreuer/innen erhalten pro Voilà-Lager Fr. 80.-.</a:t>
            </a:r>
          </a:p>
        </p:txBody>
      </p:sp>
      <p:sp>
        <p:nvSpPr>
          <p:cNvPr id="5" name="Foliennummernplatzhalter 4"/>
          <p:cNvSpPr>
            <a:spLocks noGrp="1"/>
          </p:cNvSpPr>
          <p:nvPr>
            <p:ph type="sldNum" sz="quarter" idx="12"/>
          </p:nvPr>
        </p:nvSpPr>
        <p:spPr/>
        <p:txBody>
          <a:bodyPr/>
          <a:lstStyle/>
          <a:p>
            <a:fld id="{4BCA5616-36D5-4E6B-BEE7-C122F5401B9B}" type="slidenum">
              <a:rPr lang="de-CH" smtClean="0"/>
              <a:pPr/>
              <a:t>21</a:t>
            </a:fld>
            <a:endParaRPr lang="de-CH" dirty="0"/>
          </a:p>
        </p:txBody>
      </p:sp>
    </p:spTree>
    <p:extLst>
      <p:ext uri="{BB962C8B-B14F-4D97-AF65-F5344CB8AC3E}">
        <p14:creationId xmlns:p14="http://schemas.microsoft.com/office/powerpoint/2010/main" val="1078681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Verein Voilà Luzern</a:t>
            </a:r>
          </a:p>
        </p:txBody>
      </p:sp>
      <p:sp>
        <p:nvSpPr>
          <p:cNvPr id="4" name="Textplatzhalter 3"/>
          <p:cNvSpPr>
            <a:spLocks noGrp="1"/>
          </p:cNvSpPr>
          <p:nvPr>
            <p:ph type="body" sz="quarter" idx="13"/>
          </p:nvPr>
        </p:nvSpPr>
        <p:spPr>
          <a:xfrm>
            <a:off x="266700" y="6418944"/>
            <a:ext cx="11125200" cy="482600"/>
          </a:xfrm>
        </p:spPr>
        <p:txBody>
          <a:bodyPr/>
          <a:lstStyle/>
          <a:p>
            <a:r>
              <a:rPr lang="de-CH" dirty="0"/>
              <a:t>In den meisten Kantonen gibt es ähnliche Vereine.</a:t>
            </a:r>
          </a:p>
        </p:txBody>
      </p:sp>
      <p:sp>
        <p:nvSpPr>
          <p:cNvPr id="6" name="Inhaltsplatzhalter 2"/>
          <p:cNvSpPr>
            <a:spLocks noGrp="1"/>
          </p:cNvSpPr>
          <p:nvPr>
            <p:ph idx="1"/>
          </p:nvPr>
        </p:nvSpPr>
        <p:spPr/>
        <p:txBody>
          <a:bodyPr>
            <a:normAutofit/>
          </a:bodyPr>
          <a:lstStyle/>
          <a:p>
            <a:pPr marL="0" indent="0" algn="ctr">
              <a:buNone/>
            </a:pPr>
            <a:endParaRPr lang="de-CH" dirty="0"/>
          </a:p>
          <a:p>
            <a:pPr marL="0" indent="0" algn="ctr">
              <a:spcBef>
                <a:spcPct val="0"/>
              </a:spcBef>
              <a:buNone/>
            </a:pPr>
            <a:r>
              <a:rPr lang="de-CH" sz="8000" b="1" dirty="0">
                <a:solidFill>
                  <a:srgbClr val="CC0066"/>
                </a:solidFill>
                <a:latin typeface="+mj-lt"/>
                <a:ea typeface="+mj-ea"/>
                <a:cs typeface="+mj-cs"/>
              </a:rPr>
              <a:t>WIE IST DER VEREIN VOILÀ LUZERN AUGEBAUT?</a:t>
            </a:r>
          </a:p>
          <a:p>
            <a:pPr marL="0" lvl="0" indent="0">
              <a:spcBef>
                <a:spcPct val="0"/>
              </a:spcBef>
              <a:buNone/>
            </a:pPr>
            <a:endParaRPr lang="de-CH" sz="2900" dirty="0"/>
          </a:p>
        </p:txBody>
      </p:sp>
      <p:sp>
        <p:nvSpPr>
          <p:cNvPr id="3" name="Foliennummernplatzhalter 2"/>
          <p:cNvSpPr>
            <a:spLocks noGrp="1"/>
          </p:cNvSpPr>
          <p:nvPr>
            <p:ph type="sldNum" sz="quarter" idx="12"/>
          </p:nvPr>
        </p:nvSpPr>
        <p:spPr/>
        <p:txBody>
          <a:bodyPr/>
          <a:lstStyle/>
          <a:p>
            <a:fld id="{4BCA5616-36D5-4E6B-BEE7-C122F5401B9B}" type="slidenum">
              <a:rPr lang="de-CH" smtClean="0"/>
              <a:pPr/>
              <a:t>22</a:t>
            </a:fld>
            <a:endParaRPr lang="de-CH" dirty="0"/>
          </a:p>
        </p:txBody>
      </p:sp>
    </p:spTree>
    <p:extLst>
      <p:ext uri="{BB962C8B-B14F-4D97-AF65-F5344CB8AC3E}">
        <p14:creationId xmlns:p14="http://schemas.microsoft.com/office/powerpoint/2010/main" val="460724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Kurzinfos zum Verein Voilà Luzern 1</a:t>
            </a:r>
          </a:p>
        </p:txBody>
      </p:sp>
      <p:sp>
        <p:nvSpPr>
          <p:cNvPr id="3" name="Inhaltsplatzhalter 2"/>
          <p:cNvSpPr>
            <a:spLocks noGrp="1"/>
          </p:cNvSpPr>
          <p:nvPr>
            <p:ph idx="1"/>
          </p:nvPr>
        </p:nvSpPr>
        <p:spPr>
          <a:xfrm>
            <a:off x="876300" y="1990607"/>
            <a:ext cx="10515600" cy="4384793"/>
          </a:xfrm>
        </p:spPr>
        <p:txBody>
          <a:bodyPr>
            <a:normAutofit lnSpcReduction="10000"/>
          </a:bodyPr>
          <a:lstStyle/>
          <a:p>
            <a:pPr>
              <a:spcBef>
                <a:spcPts val="600"/>
              </a:spcBef>
            </a:pPr>
            <a:endParaRPr lang="de-CH" sz="1600" dirty="0"/>
          </a:p>
          <a:p>
            <a:r>
              <a:rPr lang="de-CH" b="1" dirty="0"/>
              <a:t>Vereinsmitglieder</a:t>
            </a:r>
            <a:r>
              <a:rPr lang="de-CH" dirty="0"/>
              <a:t> sind die </a:t>
            </a:r>
            <a:br>
              <a:rPr lang="de-CH" dirty="0"/>
            </a:br>
            <a:r>
              <a:rPr lang="de-CH" dirty="0"/>
              <a:t>kantonalen </a:t>
            </a:r>
            <a:r>
              <a:rPr lang="de-CH" b="1" dirty="0"/>
              <a:t>Jugendverbände</a:t>
            </a:r>
            <a:r>
              <a:rPr lang="de-CH" dirty="0"/>
              <a:t>: </a:t>
            </a:r>
          </a:p>
          <a:p>
            <a:endParaRPr lang="de-CH" dirty="0"/>
          </a:p>
          <a:p>
            <a:r>
              <a:rPr lang="de-CH" dirty="0"/>
              <a:t>Voilà Luzern ist Teil des Projektes </a:t>
            </a:r>
            <a:br>
              <a:rPr lang="de-CH" dirty="0"/>
            </a:br>
            <a:r>
              <a:rPr lang="de-CH" b="1" dirty="0"/>
              <a:t>Voilà Schweiz</a:t>
            </a:r>
            <a:r>
              <a:rPr lang="de-CH" dirty="0"/>
              <a:t>, welches beim </a:t>
            </a:r>
            <a:r>
              <a:rPr lang="de-CH" b="1" dirty="0"/>
              <a:t>SAJV</a:t>
            </a:r>
            <a:r>
              <a:rPr lang="de-CH" dirty="0"/>
              <a:t> geleitet wird.</a:t>
            </a:r>
          </a:p>
          <a:p>
            <a:endParaRPr lang="de-CH" dirty="0"/>
          </a:p>
          <a:p>
            <a:r>
              <a:rPr lang="de-CH" dirty="0"/>
              <a:t>Jährlich beschäftigen sich etwa </a:t>
            </a:r>
            <a:r>
              <a:rPr lang="de-CH" b="1" dirty="0"/>
              <a:t>800 Leiterinnen und Leiter </a:t>
            </a:r>
            <a:r>
              <a:rPr lang="de-CH" dirty="0"/>
              <a:t>aus dem Kanton Luzern mit Voilà-Themen (Teamworkshop) und setzen Voilà in ca. </a:t>
            </a:r>
            <a:r>
              <a:rPr lang="de-CH" b="1" dirty="0"/>
              <a:t>45 Ferienlagern </a:t>
            </a:r>
            <a:r>
              <a:rPr lang="de-CH" dirty="0"/>
              <a:t>mit rund </a:t>
            </a:r>
            <a:r>
              <a:rPr lang="de-CH" b="1" dirty="0"/>
              <a:t>3’000 Kindern/Jugendlichen </a:t>
            </a:r>
            <a:r>
              <a:rPr lang="de-CH" dirty="0"/>
              <a:t>um. </a:t>
            </a:r>
          </a:p>
          <a:p>
            <a:endParaRPr lang="de-CH" dirty="0"/>
          </a:p>
          <a:p>
            <a:pPr marL="0" indent="0">
              <a:buNone/>
            </a:pPr>
            <a:endParaRPr lang="de-CH" dirty="0"/>
          </a:p>
        </p:txBody>
      </p:sp>
      <p:sp>
        <p:nvSpPr>
          <p:cNvPr id="4" name="Textplatzhalter 3"/>
          <p:cNvSpPr>
            <a:spLocks noGrp="1"/>
          </p:cNvSpPr>
          <p:nvPr>
            <p:ph type="body" sz="quarter" idx="13"/>
          </p:nvPr>
        </p:nvSpPr>
        <p:spPr>
          <a:xfrm>
            <a:off x="266700" y="6408058"/>
            <a:ext cx="11125200" cy="482600"/>
          </a:xfrm>
        </p:spPr>
        <p:txBody>
          <a:bodyPr/>
          <a:lstStyle/>
          <a:p>
            <a:r>
              <a:rPr lang="de-CH" dirty="0"/>
              <a:t>Voilà Luzern will in Zukunft noch mehr Scharen und Abteilungen ansprechen.</a:t>
            </a:r>
          </a:p>
        </p:txBody>
      </p:sp>
      <p:pic>
        <p:nvPicPr>
          <p:cNvPr id="1026" name="Picture 2" descr="https://www.pfadiluzern.ch/fileadmin/templates/main/img/pfadiluzern.gif"/>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2100"/>
                    </a14:imgEffect>
                  </a14:imgLayer>
                </a14:imgProps>
              </a:ext>
              <a:ext uri="{28A0092B-C50C-407E-A947-70E740481C1C}">
                <a14:useLocalDpi xmlns:a14="http://schemas.microsoft.com/office/drawing/2010/main" val="0"/>
              </a:ext>
            </a:extLst>
          </a:blip>
          <a:srcRect/>
          <a:stretch>
            <a:fillRect/>
          </a:stretch>
        </p:blipFill>
        <p:spPr bwMode="auto">
          <a:xfrm>
            <a:off x="5927271" y="1990607"/>
            <a:ext cx="3167055" cy="10341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ungwacht Blauring Kanton Luzern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26379" y="1663925"/>
            <a:ext cx="2062850" cy="2929846"/>
          </a:xfrm>
          <a:prstGeom prst="rect">
            <a:avLst/>
          </a:prstGeom>
          <a:noFill/>
          <a:extLst>
            <a:ext uri="{909E8E84-426E-40DD-AFC4-6F175D3DCCD1}">
              <a14:hiddenFill xmlns:a14="http://schemas.microsoft.com/office/drawing/2010/main">
                <a:solidFill>
                  <a:srgbClr val="FFFFFF"/>
                </a:solidFill>
              </a14:hiddenFill>
            </a:ext>
          </a:extLst>
        </p:spPr>
      </p:pic>
      <p:sp>
        <p:nvSpPr>
          <p:cNvPr id="5" name="Foliennummernplatzhalter 4"/>
          <p:cNvSpPr>
            <a:spLocks noGrp="1"/>
          </p:cNvSpPr>
          <p:nvPr>
            <p:ph type="sldNum" sz="quarter" idx="12"/>
          </p:nvPr>
        </p:nvSpPr>
        <p:spPr/>
        <p:txBody>
          <a:bodyPr/>
          <a:lstStyle/>
          <a:p>
            <a:fld id="{4BCA5616-36D5-4E6B-BEE7-C122F5401B9B}" type="slidenum">
              <a:rPr lang="de-CH" smtClean="0"/>
              <a:pPr/>
              <a:t>23</a:t>
            </a:fld>
            <a:endParaRPr lang="de-CH" dirty="0"/>
          </a:p>
        </p:txBody>
      </p:sp>
    </p:spTree>
    <p:extLst>
      <p:ext uri="{BB962C8B-B14F-4D97-AF65-F5344CB8AC3E}">
        <p14:creationId xmlns:p14="http://schemas.microsoft.com/office/powerpoint/2010/main" val="2681873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Kurzinfos zum Verein Voilà Luzern 2</a:t>
            </a:r>
            <a:endParaRPr lang="de-CH" dirty="0"/>
          </a:p>
        </p:txBody>
      </p:sp>
      <p:sp>
        <p:nvSpPr>
          <p:cNvPr id="3" name="Inhaltsplatzhalter 2"/>
          <p:cNvSpPr>
            <a:spLocks noGrp="1"/>
          </p:cNvSpPr>
          <p:nvPr>
            <p:ph idx="1"/>
          </p:nvPr>
        </p:nvSpPr>
        <p:spPr/>
        <p:txBody>
          <a:bodyPr>
            <a:normAutofit lnSpcReduction="10000"/>
          </a:bodyPr>
          <a:lstStyle/>
          <a:p>
            <a:endParaRPr lang="de-CH" sz="100" dirty="0"/>
          </a:p>
          <a:p>
            <a:pPr>
              <a:spcBef>
                <a:spcPts val="600"/>
              </a:spcBef>
            </a:pPr>
            <a:endParaRPr lang="de-CH" sz="1000" dirty="0"/>
          </a:p>
          <a:p>
            <a:r>
              <a:rPr lang="de-CH" dirty="0"/>
              <a:t>Operativ wird Voilà Luzern geleitet vom </a:t>
            </a:r>
            <a:r>
              <a:rPr lang="de-CH" b="1" dirty="0"/>
              <a:t>Vorstand</a:t>
            </a:r>
            <a:r>
              <a:rPr lang="de-CH" dirty="0"/>
              <a:t>, vom </a:t>
            </a:r>
            <a:r>
              <a:rPr lang="de-CH" b="1" dirty="0"/>
              <a:t>Kernteam</a:t>
            </a:r>
            <a:r>
              <a:rPr lang="de-CH" dirty="0"/>
              <a:t>,  vom </a:t>
            </a:r>
            <a:r>
              <a:rPr lang="de-CH" b="1" dirty="0"/>
              <a:t>Ressort Ausbildung </a:t>
            </a:r>
            <a:r>
              <a:rPr lang="de-CH" dirty="0"/>
              <a:t>und von der </a:t>
            </a:r>
            <a:r>
              <a:rPr lang="de-CH" b="1" dirty="0"/>
              <a:t>Geschäftsstelle</a:t>
            </a:r>
            <a:r>
              <a:rPr lang="de-CH" dirty="0"/>
              <a:t> Voilà Luzern</a:t>
            </a:r>
          </a:p>
          <a:p>
            <a:endParaRPr lang="de-CH" dirty="0"/>
          </a:p>
          <a:p>
            <a:r>
              <a:rPr lang="de-CH" dirty="0"/>
              <a:t>Voilà Luzern arbeitet inhaltlich eng </a:t>
            </a:r>
            <a:br>
              <a:rPr lang="de-CH" dirty="0"/>
            </a:br>
            <a:r>
              <a:rPr lang="de-CH" dirty="0"/>
              <a:t>zusammen mit der </a:t>
            </a:r>
            <a:r>
              <a:rPr lang="de-CH" b="1" dirty="0"/>
              <a:t>Fachstelle</a:t>
            </a:r>
            <a:r>
              <a:rPr lang="de-CH" dirty="0"/>
              <a:t>:</a:t>
            </a:r>
          </a:p>
          <a:p>
            <a:endParaRPr lang="de-CH" b="1" dirty="0"/>
          </a:p>
          <a:p>
            <a:r>
              <a:rPr lang="de-CH" dirty="0"/>
              <a:t>Voilà Luzern kostet jährlich etwa </a:t>
            </a:r>
            <a:r>
              <a:rPr lang="de-CH" b="1" dirty="0"/>
              <a:t>Fr. 55’000.- </a:t>
            </a:r>
            <a:r>
              <a:rPr lang="de-CH" dirty="0"/>
              <a:t>und wird hauptsächlich </a:t>
            </a:r>
            <a:r>
              <a:rPr lang="de-CH" b="1" dirty="0"/>
              <a:t>finanziert vom Kanton Luzern </a:t>
            </a:r>
            <a:r>
              <a:rPr lang="de-CH" dirty="0"/>
              <a:t>(Alkoholzehntel) und von der </a:t>
            </a:r>
            <a:r>
              <a:rPr lang="de-CH" b="1" dirty="0"/>
              <a:t>Jugendförderung des Bundes (BSV). </a:t>
            </a:r>
          </a:p>
          <a:p>
            <a:endParaRPr lang="de-CH" dirty="0"/>
          </a:p>
          <a:p>
            <a:endParaRPr lang="de-CH" dirty="0"/>
          </a:p>
        </p:txBody>
      </p:sp>
      <p:sp>
        <p:nvSpPr>
          <p:cNvPr id="4" name="Textplatzhalter 3"/>
          <p:cNvSpPr>
            <a:spLocks noGrp="1"/>
          </p:cNvSpPr>
          <p:nvPr>
            <p:ph type="body" sz="quarter" idx="13"/>
          </p:nvPr>
        </p:nvSpPr>
        <p:spPr>
          <a:xfrm>
            <a:off x="266700" y="6408058"/>
            <a:ext cx="11125200" cy="482600"/>
          </a:xfrm>
        </p:spPr>
        <p:txBody>
          <a:bodyPr/>
          <a:lstStyle/>
          <a:p>
            <a:r>
              <a:rPr lang="de-CH" dirty="0"/>
              <a:t>Die Geschäftsstelle arbeitet mit einem bezahlten Pensum vom 10% (Rest: Ehrenamt)</a:t>
            </a:r>
          </a:p>
          <a:p>
            <a:endParaRPr lang="de-CH" dirty="0"/>
          </a:p>
        </p:txBody>
      </p:sp>
      <p:pic>
        <p:nvPicPr>
          <p:cNvPr id="5" name="Picture 6" descr="http://www.akzent-luzern.ch/static/img/logo.pn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2200"/>
                    </a14:imgEffect>
                  </a14:imgLayer>
                </a14:imgProps>
              </a:ext>
              <a:ext uri="{28A0092B-C50C-407E-A947-70E740481C1C}">
                <a14:useLocalDpi xmlns:a14="http://schemas.microsoft.com/office/drawing/2010/main" val="0"/>
              </a:ext>
            </a:extLst>
          </a:blip>
          <a:srcRect/>
          <a:stretch>
            <a:fillRect/>
          </a:stretch>
        </p:blipFill>
        <p:spPr bwMode="auto">
          <a:xfrm>
            <a:off x="6866163" y="3606352"/>
            <a:ext cx="4101257" cy="624104"/>
          </a:xfrm>
          <a:prstGeom prst="rect">
            <a:avLst/>
          </a:prstGeom>
          <a:noFill/>
          <a:extLst>
            <a:ext uri="{909E8E84-426E-40DD-AFC4-6F175D3DCCD1}">
              <a14:hiddenFill xmlns:a14="http://schemas.microsoft.com/office/drawing/2010/main">
                <a:solidFill>
                  <a:srgbClr val="FFFFFF"/>
                </a:solidFill>
              </a14:hiddenFill>
            </a:ext>
          </a:extLst>
        </p:spPr>
      </p:pic>
      <p:sp>
        <p:nvSpPr>
          <p:cNvPr id="6" name="Foliennummernplatzhalter 5"/>
          <p:cNvSpPr>
            <a:spLocks noGrp="1"/>
          </p:cNvSpPr>
          <p:nvPr>
            <p:ph type="sldNum" sz="quarter" idx="12"/>
          </p:nvPr>
        </p:nvSpPr>
        <p:spPr/>
        <p:txBody>
          <a:bodyPr/>
          <a:lstStyle/>
          <a:p>
            <a:fld id="{4BCA5616-36D5-4E6B-BEE7-C122F5401B9B}" type="slidenum">
              <a:rPr lang="de-CH" smtClean="0"/>
              <a:pPr/>
              <a:t>24</a:t>
            </a:fld>
            <a:endParaRPr lang="de-CH" dirty="0"/>
          </a:p>
        </p:txBody>
      </p:sp>
    </p:spTree>
    <p:extLst>
      <p:ext uri="{BB962C8B-B14F-4D97-AF65-F5344CB8AC3E}">
        <p14:creationId xmlns:p14="http://schemas.microsoft.com/office/powerpoint/2010/main" val="3630427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Voilà-Schwerpunktthema konkret</a:t>
            </a:r>
          </a:p>
        </p:txBody>
      </p:sp>
      <p:sp>
        <p:nvSpPr>
          <p:cNvPr id="3" name="Inhaltsplatzhalter 2"/>
          <p:cNvSpPr>
            <a:spLocks noGrp="1"/>
          </p:cNvSpPr>
          <p:nvPr>
            <p:ph idx="1"/>
          </p:nvPr>
        </p:nvSpPr>
        <p:spPr>
          <a:xfrm>
            <a:off x="713014" y="2130308"/>
            <a:ext cx="10515600" cy="4384793"/>
          </a:xfrm>
        </p:spPr>
        <p:txBody>
          <a:bodyPr>
            <a:normAutofit/>
          </a:bodyPr>
          <a:lstStyle/>
          <a:p>
            <a:pPr marL="0" indent="0" algn="ctr">
              <a:spcBef>
                <a:spcPct val="0"/>
              </a:spcBef>
              <a:buNone/>
            </a:pPr>
            <a:endParaRPr lang="de-CH" dirty="0"/>
          </a:p>
          <a:p>
            <a:pPr marL="0" indent="0" algn="ctr">
              <a:spcBef>
                <a:spcPct val="0"/>
              </a:spcBef>
              <a:buNone/>
            </a:pPr>
            <a:r>
              <a:rPr lang="de-CH" sz="8000" b="1" dirty="0">
                <a:solidFill>
                  <a:srgbClr val="CC0066"/>
                </a:solidFill>
                <a:latin typeface="+mj-lt"/>
                <a:ea typeface="+mj-ea"/>
                <a:cs typeface="+mj-cs"/>
              </a:rPr>
              <a:t>BEISPIELE FÜR DIE AUFARBEITUNG VON </a:t>
            </a:r>
          </a:p>
          <a:p>
            <a:pPr marL="0" indent="0" algn="ctr">
              <a:spcBef>
                <a:spcPct val="0"/>
              </a:spcBef>
              <a:buNone/>
            </a:pPr>
            <a:r>
              <a:rPr lang="de-CH" sz="8000" b="1" dirty="0">
                <a:solidFill>
                  <a:srgbClr val="CC0066"/>
                </a:solidFill>
                <a:latin typeface="+mj-lt"/>
                <a:ea typeface="+mj-ea"/>
                <a:cs typeface="+mj-cs"/>
              </a:rPr>
              <a:t>VOILÀ-THEMEN IM TEAM</a:t>
            </a:r>
          </a:p>
          <a:p>
            <a:pPr marL="0" lvl="0" indent="0">
              <a:spcBef>
                <a:spcPct val="0"/>
              </a:spcBef>
              <a:buNone/>
            </a:pPr>
            <a:endParaRPr lang="de-CH" sz="2900" dirty="0"/>
          </a:p>
        </p:txBody>
      </p:sp>
      <p:sp>
        <p:nvSpPr>
          <p:cNvPr id="4" name="Textplatzhalter 3"/>
          <p:cNvSpPr>
            <a:spLocks noGrp="1"/>
          </p:cNvSpPr>
          <p:nvPr>
            <p:ph type="body" sz="quarter" idx="13"/>
          </p:nvPr>
        </p:nvSpPr>
        <p:spPr>
          <a:xfrm>
            <a:off x="438150" y="6448424"/>
            <a:ext cx="11325224" cy="409575"/>
          </a:xfrm>
        </p:spPr>
        <p:txBody>
          <a:bodyPr>
            <a:normAutofit lnSpcReduction="10000"/>
          </a:bodyPr>
          <a:lstStyle/>
          <a:p>
            <a:r>
              <a:rPr lang="de-CH" dirty="0"/>
              <a:t>Jedes Team beschäftigt sich mit einem selbst gewählten </a:t>
            </a:r>
            <a:r>
              <a:rPr lang="de-CH" dirty="0" err="1"/>
              <a:t>Schwepunktthema</a:t>
            </a:r>
            <a:r>
              <a:rPr lang="de-CH" dirty="0"/>
              <a:t>.</a:t>
            </a:r>
          </a:p>
        </p:txBody>
      </p:sp>
      <p:sp>
        <p:nvSpPr>
          <p:cNvPr id="5" name="Foliennummernplatzhalter 4"/>
          <p:cNvSpPr>
            <a:spLocks noGrp="1"/>
          </p:cNvSpPr>
          <p:nvPr>
            <p:ph type="sldNum" sz="quarter" idx="12"/>
          </p:nvPr>
        </p:nvSpPr>
        <p:spPr/>
        <p:txBody>
          <a:bodyPr/>
          <a:lstStyle/>
          <a:p>
            <a:fld id="{4BCA5616-36D5-4E6B-BEE7-C122F5401B9B}" type="slidenum">
              <a:rPr lang="de-CH" smtClean="0"/>
              <a:pPr/>
              <a:t>25</a:t>
            </a:fld>
            <a:endParaRPr lang="de-CH" dirty="0"/>
          </a:p>
        </p:txBody>
      </p:sp>
    </p:spTree>
    <p:extLst>
      <p:ext uri="{BB962C8B-B14F-4D97-AF65-F5344CB8AC3E}">
        <p14:creationId xmlns:p14="http://schemas.microsoft.com/office/powerpoint/2010/main" val="2405171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Beispiele konkret &gt; Ablauf</a:t>
            </a:r>
            <a:endParaRPr lang="de-CH" dirty="0"/>
          </a:p>
        </p:txBody>
      </p:sp>
      <p:sp>
        <p:nvSpPr>
          <p:cNvPr id="3" name="Inhaltsplatzhalter 2"/>
          <p:cNvSpPr>
            <a:spLocks noGrp="1"/>
          </p:cNvSpPr>
          <p:nvPr>
            <p:ph idx="1"/>
          </p:nvPr>
        </p:nvSpPr>
        <p:spPr>
          <a:xfrm>
            <a:off x="12192" y="1990607"/>
            <a:ext cx="11850624" cy="4384793"/>
          </a:xfrm>
        </p:spPr>
        <p:txBody>
          <a:bodyPr numCol="2">
            <a:normAutofit/>
          </a:bodyPr>
          <a:lstStyle/>
          <a:p>
            <a:pPr marL="971550" lvl="1" indent="-514350">
              <a:spcBef>
                <a:spcPts val="800"/>
              </a:spcBef>
              <a:spcAft>
                <a:spcPts val="800"/>
              </a:spcAft>
              <a:buClr>
                <a:srgbClr val="CC0066"/>
              </a:buClr>
              <a:buFont typeface="+mj-lt"/>
              <a:buAutoNum type="arabicPeriod"/>
            </a:pPr>
            <a:r>
              <a:rPr lang="de-CH" b="1" dirty="0">
                <a:solidFill>
                  <a:srgbClr val="CC0066"/>
                </a:solidFill>
              </a:rPr>
              <a:t>Auswahl Thema </a:t>
            </a:r>
          </a:p>
          <a:p>
            <a:pPr marL="971550" lvl="1" indent="-514350">
              <a:spcBef>
                <a:spcPts val="800"/>
              </a:spcBef>
              <a:spcAft>
                <a:spcPts val="800"/>
              </a:spcAft>
              <a:buClr>
                <a:srgbClr val="CC0066"/>
              </a:buClr>
              <a:buFont typeface="+mj-lt"/>
              <a:buAutoNum type="arabicPeriod"/>
            </a:pPr>
            <a:endParaRPr lang="de-CH" b="1" dirty="0">
              <a:solidFill>
                <a:srgbClr val="CC0066"/>
              </a:solidFill>
            </a:endParaRPr>
          </a:p>
          <a:p>
            <a:pPr marL="971550" lvl="1" indent="-514350">
              <a:spcBef>
                <a:spcPts val="800"/>
              </a:spcBef>
              <a:spcAft>
                <a:spcPts val="800"/>
              </a:spcAft>
              <a:buClr>
                <a:srgbClr val="CC0066"/>
              </a:buClr>
              <a:buFont typeface="+mj-lt"/>
              <a:buAutoNum type="arabicPeriod"/>
            </a:pPr>
            <a:endParaRPr lang="de-CH" b="1" dirty="0">
              <a:solidFill>
                <a:srgbClr val="CC0066"/>
              </a:solidFill>
            </a:endParaRPr>
          </a:p>
          <a:p>
            <a:pPr marL="971550" lvl="1" indent="-514350">
              <a:spcBef>
                <a:spcPts val="800"/>
              </a:spcBef>
              <a:spcAft>
                <a:spcPts val="800"/>
              </a:spcAft>
              <a:buClr>
                <a:srgbClr val="CC0066"/>
              </a:buClr>
              <a:buFont typeface="+mj-lt"/>
              <a:buAutoNum type="arabicPeriod"/>
            </a:pPr>
            <a:endParaRPr lang="de-CH" b="1" dirty="0">
              <a:solidFill>
                <a:srgbClr val="CC0066"/>
              </a:solidFill>
            </a:endParaRPr>
          </a:p>
          <a:p>
            <a:pPr marL="971550" lvl="1" indent="-514350">
              <a:spcBef>
                <a:spcPts val="800"/>
              </a:spcBef>
              <a:spcAft>
                <a:spcPts val="800"/>
              </a:spcAft>
              <a:buClr>
                <a:srgbClr val="CC0066"/>
              </a:buClr>
              <a:buFont typeface="+mj-lt"/>
              <a:buAutoNum type="arabicPeriod"/>
            </a:pPr>
            <a:r>
              <a:rPr lang="de-CH" b="1" dirty="0">
                <a:solidFill>
                  <a:srgbClr val="CC0066"/>
                </a:solidFill>
              </a:rPr>
              <a:t>Frage nach Ursache und Folge</a:t>
            </a:r>
          </a:p>
          <a:p>
            <a:pPr marL="971550" lvl="1" indent="-514350">
              <a:spcBef>
                <a:spcPts val="800"/>
              </a:spcBef>
              <a:spcAft>
                <a:spcPts val="800"/>
              </a:spcAft>
              <a:buClr>
                <a:srgbClr val="CC0066"/>
              </a:buClr>
              <a:buFont typeface="+mj-lt"/>
              <a:buAutoNum type="arabicPeriod"/>
            </a:pPr>
            <a:endParaRPr lang="de-CH" b="1" dirty="0">
              <a:solidFill>
                <a:srgbClr val="CC0066"/>
              </a:solidFill>
            </a:endParaRPr>
          </a:p>
          <a:p>
            <a:pPr marL="971550" lvl="1" indent="-514350">
              <a:spcBef>
                <a:spcPts val="800"/>
              </a:spcBef>
              <a:spcAft>
                <a:spcPts val="800"/>
              </a:spcAft>
              <a:buClr>
                <a:srgbClr val="CC0066"/>
              </a:buClr>
              <a:buFont typeface="+mj-lt"/>
              <a:buAutoNum type="arabicPeriod"/>
            </a:pPr>
            <a:endParaRPr lang="de-CH" b="1" dirty="0">
              <a:solidFill>
                <a:srgbClr val="CC0066"/>
              </a:solidFill>
            </a:endParaRPr>
          </a:p>
          <a:p>
            <a:pPr marL="971550" lvl="1" indent="-514350">
              <a:spcBef>
                <a:spcPts val="800"/>
              </a:spcBef>
              <a:spcAft>
                <a:spcPts val="800"/>
              </a:spcAft>
              <a:buClr>
                <a:srgbClr val="CC0066"/>
              </a:buClr>
              <a:buFont typeface="+mj-lt"/>
              <a:buAutoNum type="arabicPeriod"/>
            </a:pPr>
            <a:endParaRPr lang="de-CH" b="1" dirty="0">
              <a:solidFill>
                <a:srgbClr val="CC0066"/>
              </a:solidFill>
            </a:endParaRPr>
          </a:p>
          <a:p>
            <a:pPr marL="971550" lvl="1" indent="-514350">
              <a:spcBef>
                <a:spcPts val="800"/>
              </a:spcBef>
              <a:spcAft>
                <a:spcPts val="800"/>
              </a:spcAft>
              <a:buClr>
                <a:srgbClr val="CC0066"/>
              </a:buClr>
              <a:buFont typeface="+mj-lt"/>
              <a:buAutoNum type="arabicPeriod"/>
            </a:pPr>
            <a:r>
              <a:rPr lang="de-CH" b="1" dirty="0">
                <a:solidFill>
                  <a:srgbClr val="CC0066"/>
                </a:solidFill>
              </a:rPr>
              <a:t>Strategie in 4 Lagerbereichen</a:t>
            </a:r>
            <a:br>
              <a:rPr lang="de-CH" b="1" dirty="0">
                <a:solidFill>
                  <a:srgbClr val="CC0066"/>
                </a:solidFill>
              </a:rPr>
            </a:br>
            <a:br>
              <a:rPr lang="de-CH" b="1" dirty="0">
                <a:solidFill>
                  <a:srgbClr val="CC0066"/>
                </a:solidFill>
              </a:rPr>
            </a:br>
            <a:br>
              <a:rPr lang="de-CH" b="1" dirty="0">
                <a:solidFill>
                  <a:srgbClr val="CC0066"/>
                </a:solidFill>
              </a:rPr>
            </a:br>
            <a:br>
              <a:rPr lang="de-CH" b="1" dirty="0">
                <a:solidFill>
                  <a:srgbClr val="CC0066"/>
                </a:solidFill>
              </a:rPr>
            </a:br>
            <a:br>
              <a:rPr lang="de-CH" b="1" dirty="0">
                <a:solidFill>
                  <a:srgbClr val="CC0066"/>
                </a:solidFill>
              </a:rPr>
            </a:br>
            <a:br>
              <a:rPr lang="de-CH" b="1" dirty="0">
                <a:solidFill>
                  <a:srgbClr val="CC0066"/>
                </a:solidFill>
              </a:rPr>
            </a:br>
            <a:br>
              <a:rPr lang="de-CH" b="1" dirty="0">
                <a:solidFill>
                  <a:srgbClr val="CC0066"/>
                </a:solidFill>
              </a:rPr>
            </a:br>
            <a:br>
              <a:rPr lang="de-CH" b="1" dirty="0">
                <a:solidFill>
                  <a:srgbClr val="CC0066"/>
                </a:solidFill>
              </a:rPr>
            </a:br>
            <a:endParaRPr lang="de-CH" sz="2000" b="1" dirty="0">
              <a:solidFill>
                <a:srgbClr val="CC0066"/>
              </a:solidFill>
            </a:endParaRPr>
          </a:p>
          <a:p>
            <a:pPr marL="971550" lvl="1" indent="-514350">
              <a:spcBef>
                <a:spcPts val="800"/>
              </a:spcBef>
              <a:spcAft>
                <a:spcPts val="800"/>
              </a:spcAft>
              <a:buClr>
                <a:srgbClr val="CC0066"/>
              </a:buClr>
              <a:buFont typeface="+mj-lt"/>
              <a:buAutoNum type="arabicPeriod"/>
            </a:pPr>
            <a:r>
              <a:rPr lang="de-CH" b="1" dirty="0">
                <a:solidFill>
                  <a:srgbClr val="CC0066"/>
                </a:solidFill>
              </a:rPr>
              <a:t>Konkrete Ausarbeitung der Strategie</a:t>
            </a:r>
          </a:p>
        </p:txBody>
      </p:sp>
      <p:sp>
        <p:nvSpPr>
          <p:cNvPr id="5" name="Textplatzhalter 4"/>
          <p:cNvSpPr>
            <a:spLocks noGrp="1"/>
          </p:cNvSpPr>
          <p:nvPr>
            <p:ph type="body" sz="quarter" idx="13"/>
          </p:nvPr>
        </p:nvSpPr>
        <p:spPr>
          <a:xfrm>
            <a:off x="266700" y="6429830"/>
            <a:ext cx="11125200" cy="482600"/>
          </a:xfrm>
        </p:spPr>
        <p:txBody>
          <a:bodyPr/>
          <a:lstStyle/>
          <a:p>
            <a:r>
              <a:rPr lang="de-CH" dirty="0"/>
              <a:t>Frage nach Ursache und Folge ergeben erste Hinweise für die Strategie</a:t>
            </a:r>
          </a:p>
        </p:txBody>
      </p:sp>
      <p:pic>
        <p:nvPicPr>
          <p:cNvPr id="4" name="Grafik 3"/>
          <p:cNvPicPr>
            <a:picLocks noChangeAspect="1"/>
          </p:cNvPicPr>
          <p:nvPr/>
        </p:nvPicPr>
        <p:blipFill rotWithShape="1">
          <a:blip r:embed="rId3"/>
          <a:srcRect l="16364" t="18267" r="51818" b="28093"/>
          <a:stretch/>
        </p:blipFill>
        <p:spPr>
          <a:xfrm>
            <a:off x="1092380" y="4626429"/>
            <a:ext cx="2652304" cy="1418491"/>
          </a:xfrm>
          <a:prstGeom prst="rect">
            <a:avLst/>
          </a:prstGeom>
          <a:ln>
            <a:solidFill>
              <a:srgbClr val="C00000"/>
            </a:solidFill>
          </a:ln>
        </p:spPr>
      </p:pic>
      <p:pic>
        <p:nvPicPr>
          <p:cNvPr id="6" name="Grafik 5"/>
          <p:cNvPicPr/>
          <p:nvPr/>
        </p:nvPicPr>
        <p:blipFill rotWithShape="1">
          <a:blip r:embed="rId4"/>
          <a:srcRect l="10498" t="18613" r="58089" b="28011"/>
          <a:stretch/>
        </p:blipFill>
        <p:spPr bwMode="auto">
          <a:xfrm>
            <a:off x="1092380" y="2471057"/>
            <a:ext cx="2652305" cy="1524000"/>
          </a:xfrm>
          <a:prstGeom prst="rect">
            <a:avLst/>
          </a:prstGeom>
          <a:ln>
            <a:solidFill>
              <a:srgbClr val="C00000"/>
            </a:solidFill>
          </a:ln>
          <a:extLst>
            <a:ext uri="{53640926-AAD7-44D8-BBD7-CCE9431645EC}">
              <a14:shadowObscured xmlns:a14="http://schemas.microsoft.com/office/drawing/2010/main"/>
            </a:ext>
          </a:extLst>
        </p:spPr>
      </p:pic>
      <p:pic>
        <p:nvPicPr>
          <p:cNvPr id="7" name="Grafik 6"/>
          <p:cNvPicPr/>
          <p:nvPr/>
        </p:nvPicPr>
        <p:blipFill rotWithShape="1">
          <a:blip r:embed="rId5"/>
          <a:srcRect l="10415" t="17792" r="57752" b="28285"/>
          <a:stretch/>
        </p:blipFill>
        <p:spPr bwMode="auto">
          <a:xfrm>
            <a:off x="6916239" y="2471057"/>
            <a:ext cx="2706732" cy="1524000"/>
          </a:xfrm>
          <a:prstGeom prst="rect">
            <a:avLst/>
          </a:prstGeom>
          <a:ln>
            <a:solidFill>
              <a:srgbClr val="C00000"/>
            </a:solidFill>
          </a:ln>
          <a:extLst>
            <a:ext uri="{53640926-AAD7-44D8-BBD7-CCE9431645EC}">
              <a14:shadowObscured xmlns:a14="http://schemas.microsoft.com/office/drawing/2010/main"/>
            </a:ext>
          </a:extLst>
        </p:spPr>
      </p:pic>
      <p:sp>
        <p:nvSpPr>
          <p:cNvPr id="8" name="Foliennummernplatzhalter 7"/>
          <p:cNvSpPr>
            <a:spLocks noGrp="1"/>
          </p:cNvSpPr>
          <p:nvPr>
            <p:ph type="sldNum" sz="quarter" idx="12"/>
          </p:nvPr>
        </p:nvSpPr>
        <p:spPr/>
        <p:txBody>
          <a:bodyPr/>
          <a:lstStyle/>
          <a:p>
            <a:fld id="{4BCA5616-36D5-4E6B-BEE7-C122F5401B9B}" type="slidenum">
              <a:rPr lang="de-CH" smtClean="0"/>
              <a:pPr/>
              <a:t>26</a:t>
            </a:fld>
            <a:endParaRPr lang="de-CH" dirty="0"/>
          </a:p>
        </p:txBody>
      </p:sp>
    </p:spTree>
    <p:extLst>
      <p:ext uri="{BB962C8B-B14F-4D97-AF65-F5344CB8AC3E}">
        <p14:creationId xmlns:p14="http://schemas.microsoft.com/office/powerpoint/2010/main" val="416724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positives Beispiel: Teamgeist </a:t>
            </a:r>
          </a:p>
        </p:txBody>
      </p:sp>
      <p:sp>
        <p:nvSpPr>
          <p:cNvPr id="5" name="Textplatzhalter 4"/>
          <p:cNvSpPr>
            <a:spLocks noGrp="1"/>
          </p:cNvSpPr>
          <p:nvPr>
            <p:ph type="body" sz="quarter" idx="13"/>
          </p:nvPr>
        </p:nvSpPr>
        <p:spPr>
          <a:xfrm>
            <a:off x="266700" y="6418944"/>
            <a:ext cx="11125200" cy="482600"/>
          </a:xfrm>
        </p:spPr>
        <p:txBody>
          <a:bodyPr/>
          <a:lstStyle/>
          <a:p>
            <a:r>
              <a:rPr lang="de-CH" dirty="0"/>
              <a:t>Ein gutes Team verbreitet positive Stimmung und kann viel erreichen.</a:t>
            </a:r>
          </a:p>
        </p:txBody>
      </p:sp>
      <p:graphicFrame>
        <p:nvGraphicFramePr>
          <p:cNvPr id="6" name="Tabelle 5"/>
          <p:cNvGraphicFramePr>
            <a:graphicFrameLocks noGrp="1"/>
          </p:cNvGraphicFramePr>
          <p:nvPr>
            <p:extLst>
              <p:ext uri="{D42A27DB-BD31-4B8C-83A1-F6EECF244321}">
                <p14:modId xmlns:p14="http://schemas.microsoft.com/office/powerpoint/2010/main" val="1391220867"/>
              </p:ext>
            </p:extLst>
          </p:nvPr>
        </p:nvGraphicFramePr>
        <p:xfrm>
          <a:off x="332508" y="2058940"/>
          <a:ext cx="11508510" cy="4206240"/>
        </p:xfrm>
        <a:graphic>
          <a:graphicData uri="http://schemas.openxmlformats.org/drawingml/2006/table">
            <a:tbl>
              <a:tblPr firstRow="1" bandRow="1">
                <a:tableStyleId>{5940675A-B579-460E-94D1-54222C63F5DA}</a:tableStyleId>
              </a:tblPr>
              <a:tblGrid>
                <a:gridCol w="2724728">
                  <a:extLst>
                    <a:ext uri="{9D8B030D-6E8A-4147-A177-3AD203B41FA5}">
                      <a16:colId xmlns:a16="http://schemas.microsoft.com/office/drawing/2014/main" val="2619505165"/>
                    </a:ext>
                  </a:extLst>
                </a:gridCol>
                <a:gridCol w="8783782">
                  <a:extLst>
                    <a:ext uri="{9D8B030D-6E8A-4147-A177-3AD203B41FA5}">
                      <a16:colId xmlns:a16="http://schemas.microsoft.com/office/drawing/2014/main" val="143159801"/>
                    </a:ext>
                  </a:extLst>
                </a:gridCol>
              </a:tblGrid>
              <a:tr h="640080">
                <a:tc>
                  <a:txBody>
                    <a:bodyPr/>
                    <a:lstStyle/>
                    <a:p>
                      <a:r>
                        <a:rPr lang="de-CH" b="1" dirty="0">
                          <a:solidFill>
                            <a:srgbClr val="CC006B"/>
                          </a:solidFill>
                        </a:rPr>
                        <a:t>Beschrieb</a:t>
                      </a:r>
                    </a:p>
                  </a:txBody>
                  <a:tcPr>
                    <a:solidFill>
                      <a:srgbClr val="F42473">
                        <a:alpha val="30196"/>
                      </a:srgbClr>
                    </a:solidFill>
                  </a:tcPr>
                </a:tc>
                <a:tc>
                  <a:txBody>
                    <a:bodyPr/>
                    <a:lstStyle/>
                    <a:p>
                      <a:r>
                        <a:rPr lang="de-CH" sz="1800" dirty="0"/>
                        <a:t>Viele</a:t>
                      </a:r>
                      <a:r>
                        <a:rPr lang="de-CH" sz="1800" baseline="0" dirty="0"/>
                        <a:t> Leitungsteams funktionieren dank  tiefer Freundschaft  hervorragend und können sehr viel erreichen.</a:t>
                      </a:r>
                      <a:endParaRPr lang="de-CH" sz="1800" dirty="0"/>
                    </a:p>
                  </a:txBody>
                  <a:tcPr>
                    <a:solidFill>
                      <a:srgbClr val="F42473">
                        <a:alpha val="30196"/>
                      </a:srgbClr>
                    </a:solidFill>
                  </a:tcPr>
                </a:tc>
                <a:extLst>
                  <a:ext uri="{0D108BD9-81ED-4DB2-BD59-A6C34878D82A}">
                    <a16:rowId xmlns:a16="http://schemas.microsoft.com/office/drawing/2014/main" val="3069731687"/>
                  </a:ext>
                </a:extLst>
              </a:tr>
              <a:tr h="1463040">
                <a:tc>
                  <a:txBody>
                    <a:bodyPr/>
                    <a:lstStyle/>
                    <a:p>
                      <a:r>
                        <a:rPr lang="de-CH" sz="1800" b="1" dirty="0">
                          <a:solidFill>
                            <a:srgbClr val="CC006B"/>
                          </a:solidFill>
                        </a:rPr>
                        <a:t>mögliche Ursachen</a:t>
                      </a:r>
                    </a:p>
                    <a:p>
                      <a:r>
                        <a:rPr lang="de-CH" sz="1800" dirty="0"/>
                        <a:t>&gt; </a:t>
                      </a:r>
                      <a:r>
                        <a:rPr lang="de-CH" dirty="0"/>
                        <a:t>deuten auf erste Lösungsansätze hin</a:t>
                      </a:r>
                    </a:p>
                  </a:txBody>
                  <a:tcPr>
                    <a:solidFill>
                      <a:srgbClr val="F42473">
                        <a:alpha val="30196"/>
                      </a:srgbClr>
                    </a:solidFill>
                  </a:tcPr>
                </a:tc>
                <a:tc>
                  <a:txBody>
                    <a:bodyPr/>
                    <a:lstStyle/>
                    <a:p>
                      <a:pPr marL="285750" indent="-285750">
                        <a:buFont typeface="Arial" panose="020B0604020202020204" pitchFamily="34" charset="0"/>
                        <a:buChar char="•"/>
                      </a:pPr>
                      <a:r>
                        <a:rPr lang="de-CH" sz="1800" baseline="0" dirty="0"/>
                        <a:t>Alle dürfen alles mitbekommen und dabei sein (auch in der Freizeit) / Offenheit</a:t>
                      </a:r>
                    </a:p>
                    <a:p>
                      <a:pPr marL="285750" indent="-285750">
                        <a:buFont typeface="Arial" panose="020B0604020202020204" pitchFamily="34" charset="0"/>
                        <a:buChar char="•"/>
                      </a:pPr>
                      <a:r>
                        <a:rPr lang="de-CH" sz="1800" baseline="0" dirty="0"/>
                        <a:t>gemeinsame Facebook- oder </a:t>
                      </a:r>
                      <a:r>
                        <a:rPr lang="de-CH" sz="1800" baseline="0" dirty="0" err="1"/>
                        <a:t>Whatsapp</a:t>
                      </a:r>
                      <a:r>
                        <a:rPr lang="de-CH" sz="1800" baseline="0" dirty="0"/>
                        <a:t>-Gruppe</a:t>
                      </a:r>
                    </a:p>
                    <a:p>
                      <a:pPr marL="285750" indent="-285750">
                        <a:buFont typeface="Arial" panose="020B0604020202020204" pitchFamily="34" charset="0"/>
                        <a:buChar char="•"/>
                      </a:pPr>
                      <a:r>
                        <a:rPr lang="de-CH" sz="1800" baseline="0" dirty="0"/>
                        <a:t>Schwächen einzelner Teammitglieder werden akzeptiert (alle werden ernst genommen)</a:t>
                      </a:r>
                    </a:p>
                    <a:p>
                      <a:pPr marL="285750" indent="-285750">
                        <a:buFont typeface="Arial" panose="020B0604020202020204" pitchFamily="34" charset="0"/>
                        <a:buChar char="•"/>
                      </a:pPr>
                      <a:r>
                        <a:rPr lang="de-CH" sz="1800" baseline="0" dirty="0"/>
                        <a:t>Humor, Sprüche, «Fest»</a:t>
                      </a:r>
                    </a:p>
                    <a:p>
                      <a:pPr marL="285750" indent="-285750">
                        <a:buFont typeface="Arial" panose="020B0604020202020204" pitchFamily="34" charset="0"/>
                        <a:buChar char="•"/>
                      </a:pPr>
                      <a:r>
                        <a:rPr lang="de-CH" sz="1800" baseline="0" dirty="0"/>
                        <a:t>Begrüssung, Verabschiedung</a:t>
                      </a:r>
                    </a:p>
                  </a:txBody>
                  <a:tcPr>
                    <a:solidFill>
                      <a:srgbClr val="F42473">
                        <a:alpha val="30196"/>
                      </a:srgbClr>
                    </a:solidFill>
                  </a:tcPr>
                </a:tc>
                <a:extLst>
                  <a:ext uri="{0D108BD9-81ED-4DB2-BD59-A6C34878D82A}">
                    <a16:rowId xmlns:a16="http://schemas.microsoft.com/office/drawing/2014/main" val="623258950"/>
                  </a:ext>
                </a:extLst>
              </a:tr>
              <a:tr h="1188720">
                <a:tc>
                  <a:txBody>
                    <a:bodyPr/>
                    <a:lstStyle/>
                    <a:p>
                      <a:r>
                        <a:rPr lang="de-CH" b="1" dirty="0">
                          <a:solidFill>
                            <a:srgbClr val="CC006B"/>
                          </a:solidFill>
                        </a:rPr>
                        <a:t>mögliche positive Folgen</a:t>
                      </a:r>
                    </a:p>
                    <a:p>
                      <a:pPr marL="0" marR="0" indent="0" algn="l" defTabSz="914400" rtl="0" eaLnBrk="1" fontAlgn="auto" latinLnBrk="0" hangingPunct="1">
                        <a:lnSpc>
                          <a:spcPct val="100000"/>
                        </a:lnSpc>
                        <a:spcBef>
                          <a:spcPts val="0"/>
                        </a:spcBef>
                        <a:spcAft>
                          <a:spcPts val="0"/>
                        </a:spcAft>
                        <a:buClrTx/>
                        <a:buSzTx/>
                        <a:buFontTx/>
                        <a:buNone/>
                        <a:tabLst/>
                        <a:defRPr/>
                      </a:pPr>
                      <a:r>
                        <a:rPr lang="de-CH" dirty="0"/>
                        <a:t>&gt; gezielt einsetzen</a:t>
                      </a:r>
                      <a:r>
                        <a:rPr lang="de-CH" baseline="0" dirty="0"/>
                        <a:t> und fördern</a:t>
                      </a:r>
                      <a:endParaRPr lang="de-CH" dirty="0"/>
                    </a:p>
                  </a:txBody>
                  <a:tcPr>
                    <a:solidFill>
                      <a:srgbClr val="F42473">
                        <a:alpha val="30196"/>
                      </a:srgbClr>
                    </a:solidFill>
                  </a:tcPr>
                </a:tc>
                <a:tc>
                  <a:txBody>
                    <a:bodyPr/>
                    <a:lstStyle/>
                    <a:p>
                      <a:pPr marL="285750" indent="-285750">
                        <a:buFont typeface="Arial" panose="020B0604020202020204" pitchFamily="34" charset="0"/>
                        <a:buChar char="•"/>
                      </a:pPr>
                      <a:r>
                        <a:rPr lang="de-CH" sz="1800" dirty="0"/>
                        <a:t>Stärke, Effizienz, alle ziehen mit</a:t>
                      </a:r>
                    </a:p>
                    <a:p>
                      <a:pPr marL="285750" indent="-285750">
                        <a:buFont typeface="Arial" panose="020B0604020202020204" pitchFamily="34" charset="0"/>
                        <a:buChar char="•"/>
                      </a:pPr>
                      <a:r>
                        <a:rPr lang="de-CH" sz="1800" dirty="0"/>
                        <a:t>sehr hohe Motivation – auch weil sich alle akzeptiert fühlen – grosse Projekte entstehen.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dirty="0"/>
                        <a:t>Meinungsverschiedenheiten,</a:t>
                      </a:r>
                      <a:r>
                        <a:rPr lang="de-CH" sz="1800" baseline="0" dirty="0"/>
                        <a:t> Fehler und </a:t>
                      </a:r>
                      <a:r>
                        <a:rPr lang="de-CH" sz="1800" dirty="0"/>
                        <a:t>Probleme können direkt angesprochen werden.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baseline="0" dirty="0"/>
                        <a:t>Guter Teamgeist lässt sich gezielt übertragen auf die Kinder und auf das ganze Lager.</a:t>
                      </a:r>
                      <a:endParaRPr lang="de-CH" sz="1800" dirty="0"/>
                    </a:p>
                  </a:txBody>
                  <a:tcPr>
                    <a:solidFill>
                      <a:srgbClr val="F42473">
                        <a:alpha val="30196"/>
                      </a:srgbClr>
                    </a:solidFill>
                  </a:tcPr>
                </a:tc>
                <a:extLst>
                  <a:ext uri="{0D108BD9-81ED-4DB2-BD59-A6C34878D82A}">
                    <a16:rowId xmlns:a16="http://schemas.microsoft.com/office/drawing/2014/main" val="3984721503"/>
                  </a:ext>
                </a:extLst>
              </a:tr>
              <a:tr h="914400">
                <a:tc>
                  <a:txBody>
                    <a:bodyPr/>
                    <a:lstStyle/>
                    <a:p>
                      <a:r>
                        <a:rPr lang="de-CH" b="1" dirty="0">
                          <a:solidFill>
                            <a:srgbClr val="CC006B"/>
                          </a:solidFill>
                        </a:rPr>
                        <a:t>mögliche negative</a:t>
                      </a:r>
                      <a:r>
                        <a:rPr lang="de-CH" b="1" baseline="0" dirty="0">
                          <a:solidFill>
                            <a:srgbClr val="CC006B"/>
                          </a:solidFill>
                        </a:rPr>
                        <a:t> Folgen</a:t>
                      </a:r>
                    </a:p>
                    <a:p>
                      <a:r>
                        <a:rPr lang="de-CH" baseline="0" dirty="0"/>
                        <a:t>&gt; gezielt reduzieren</a:t>
                      </a:r>
                      <a:endParaRPr lang="de-CH" dirty="0"/>
                    </a:p>
                  </a:txBody>
                  <a:tcPr>
                    <a:solidFill>
                      <a:srgbClr val="F42473">
                        <a:alpha val="30196"/>
                      </a:srgbClr>
                    </a:solidFill>
                  </a:tcPr>
                </a:tc>
                <a:tc>
                  <a:txBody>
                    <a:bodyPr/>
                    <a:lstStyle/>
                    <a:p>
                      <a:pPr marL="285750" indent="-285750">
                        <a:buFont typeface="Arial" panose="020B0604020202020204" pitchFamily="34" charset="0"/>
                        <a:buChar char="•"/>
                      </a:pPr>
                      <a:r>
                        <a:rPr lang="de-CH" sz="1800" dirty="0"/>
                        <a:t>Gut</a:t>
                      </a:r>
                      <a:r>
                        <a:rPr lang="de-CH" sz="1800" baseline="0" dirty="0"/>
                        <a:t> funktionierende Gruppen haben die Tendenz Andere auszuschliessen und/oder arrogant zu werden (so können </a:t>
                      </a:r>
                      <a:r>
                        <a:rPr lang="de-CH" sz="1800" baseline="0" dirty="0" err="1"/>
                        <a:t>u.A.</a:t>
                      </a:r>
                      <a:r>
                        <a:rPr lang="de-CH" sz="1800" baseline="0" dirty="0"/>
                        <a:t> auch die Kinder im Lager etwas vergessen gehen).</a:t>
                      </a:r>
                    </a:p>
                    <a:p>
                      <a:pPr marL="285750" indent="-285750">
                        <a:buFont typeface="Arial" panose="020B0604020202020204" pitchFamily="34" charset="0"/>
                        <a:buChar char="•"/>
                      </a:pPr>
                      <a:r>
                        <a:rPr lang="de-CH" sz="1800" baseline="0" dirty="0"/>
                        <a:t>Es kann negativer Gruppendruck entstehen (&gt; lieber Gruppendruck für positives).</a:t>
                      </a:r>
                      <a:endParaRPr lang="de-CH" sz="1800" dirty="0"/>
                    </a:p>
                  </a:txBody>
                  <a:tcPr>
                    <a:solidFill>
                      <a:srgbClr val="F42473">
                        <a:alpha val="30196"/>
                      </a:srgbClr>
                    </a:solidFill>
                  </a:tcPr>
                </a:tc>
                <a:extLst>
                  <a:ext uri="{0D108BD9-81ED-4DB2-BD59-A6C34878D82A}">
                    <a16:rowId xmlns:a16="http://schemas.microsoft.com/office/drawing/2014/main" val="1185021036"/>
                  </a:ext>
                </a:extLst>
              </a:tr>
            </a:tbl>
          </a:graphicData>
        </a:graphic>
      </p:graphicFrame>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7454" y="245759"/>
            <a:ext cx="1760002" cy="1760002"/>
          </a:xfrm>
          <a:prstGeom prst="rect">
            <a:avLst/>
          </a:prstGeom>
        </p:spPr>
      </p:pic>
      <p:sp>
        <p:nvSpPr>
          <p:cNvPr id="7" name="Rechteck 6"/>
          <p:cNvSpPr/>
          <p:nvPr/>
        </p:nvSpPr>
        <p:spPr>
          <a:xfrm>
            <a:off x="7832189" y="1636429"/>
            <a:ext cx="2087174" cy="369332"/>
          </a:xfrm>
          <a:prstGeom prst="rect">
            <a:avLst/>
          </a:prstGeom>
        </p:spPr>
        <p:txBody>
          <a:bodyPr wrap="none">
            <a:spAutoFit/>
          </a:bodyPr>
          <a:lstStyle/>
          <a:p>
            <a:r>
              <a:rPr lang="de-CH" b="1" dirty="0">
                <a:solidFill>
                  <a:srgbClr val="FF0000"/>
                </a:solidFill>
              </a:rPr>
              <a:t>Beispiel TEAMGEIST</a:t>
            </a:r>
          </a:p>
        </p:txBody>
      </p:sp>
      <p:sp>
        <p:nvSpPr>
          <p:cNvPr id="4" name="Foliennummernplatzhalter 3"/>
          <p:cNvSpPr>
            <a:spLocks noGrp="1"/>
          </p:cNvSpPr>
          <p:nvPr>
            <p:ph type="sldNum" sz="quarter" idx="12"/>
          </p:nvPr>
        </p:nvSpPr>
        <p:spPr/>
        <p:txBody>
          <a:bodyPr/>
          <a:lstStyle/>
          <a:p>
            <a:fld id="{4BCA5616-36D5-4E6B-BEE7-C122F5401B9B}" type="slidenum">
              <a:rPr lang="de-CH" smtClean="0"/>
              <a:pPr/>
              <a:t>27</a:t>
            </a:fld>
            <a:endParaRPr lang="de-CH" dirty="0"/>
          </a:p>
        </p:txBody>
      </p:sp>
    </p:spTree>
    <p:extLst>
      <p:ext uri="{BB962C8B-B14F-4D97-AF65-F5344CB8AC3E}">
        <p14:creationId xmlns:p14="http://schemas.microsoft.com/office/powerpoint/2010/main" val="1323801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20735" y="355890"/>
            <a:ext cx="9112253" cy="1096282"/>
          </a:xfrm>
        </p:spPr>
        <p:txBody>
          <a:bodyPr/>
          <a:lstStyle/>
          <a:p>
            <a:r>
              <a:rPr lang="de-CH" b="1" dirty="0"/>
              <a:t>Strategie konkret und gezielt Bsp. Teamgeist</a:t>
            </a:r>
          </a:p>
        </p:txBody>
      </p:sp>
      <p:pic>
        <p:nvPicPr>
          <p:cNvPr id="6" name="Inhaltsplatzhalter 5"/>
          <p:cNvPicPr>
            <a:picLocks noGrp="1" noChangeAspect="1"/>
          </p:cNvPicPr>
          <p:nvPr>
            <p:ph idx="1"/>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214323" y="3471911"/>
            <a:ext cx="1360276" cy="1360276"/>
          </a:xfrm>
        </p:spPr>
      </p:pic>
      <p:sp>
        <p:nvSpPr>
          <p:cNvPr id="5" name="Textplatzhalter 4"/>
          <p:cNvSpPr>
            <a:spLocks noGrp="1"/>
          </p:cNvSpPr>
          <p:nvPr>
            <p:ph type="body" sz="quarter" idx="13"/>
          </p:nvPr>
        </p:nvSpPr>
        <p:spPr>
          <a:xfrm>
            <a:off x="266700" y="6418944"/>
            <a:ext cx="11125200" cy="482600"/>
          </a:xfrm>
        </p:spPr>
        <p:txBody>
          <a:bodyPr/>
          <a:lstStyle/>
          <a:p>
            <a:r>
              <a:rPr lang="de-CH" dirty="0"/>
              <a:t>Ein starkes/kompaktes Leitungsteam kann viel bewirken!</a:t>
            </a:r>
          </a:p>
        </p:txBody>
      </p:sp>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1397" y="2144652"/>
            <a:ext cx="881943" cy="881943"/>
          </a:xfrm>
          <a:prstGeom prst="rect">
            <a:avLst/>
          </a:prstGeom>
        </p:spPr>
      </p:pic>
      <p:pic>
        <p:nvPicPr>
          <p:cNvPr id="12" name="Grafik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173" y="2144652"/>
            <a:ext cx="769135" cy="769135"/>
          </a:xfrm>
          <a:prstGeom prst="rect">
            <a:avLst/>
          </a:prstGeom>
        </p:spPr>
      </p:pic>
      <p:pic>
        <p:nvPicPr>
          <p:cNvPr id="14" name="Grafik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6699" y="5209431"/>
            <a:ext cx="878609" cy="878609"/>
          </a:xfrm>
          <a:prstGeom prst="rect">
            <a:avLst/>
          </a:prstGeom>
        </p:spPr>
      </p:pic>
      <p:pic>
        <p:nvPicPr>
          <p:cNvPr id="15" name="Grafik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4257" y="5209309"/>
            <a:ext cx="878731" cy="878731"/>
          </a:xfrm>
          <a:prstGeom prst="rect">
            <a:avLst/>
          </a:prstGeom>
        </p:spPr>
      </p:pic>
      <p:pic>
        <p:nvPicPr>
          <p:cNvPr id="16" name="Grafik 15"/>
          <p:cNvPicPr>
            <a:picLocks noChangeAspect="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7664734">
            <a:off x="4971063" y="3097493"/>
            <a:ext cx="770479" cy="770479"/>
          </a:xfrm>
          <a:prstGeom prst="rect">
            <a:avLst/>
          </a:prstGeom>
        </p:spPr>
      </p:pic>
      <p:sp>
        <p:nvSpPr>
          <p:cNvPr id="3" name="Textfeld 2"/>
          <p:cNvSpPr txBox="1"/>
          <p:nvPr/>
        </p:nvSpPr>
        <p:spPr>
          <a:xfrm>
            <a:off x="1293573" y="1922848"/>
            <a:ext cx="3555679" cy="4462760"/>
          </a:xfrm>
          <a:prstGeom prst="rect">
            <a:avLst/>
          </a:prstGeom>
          <a:noFill/>
        </p:spPr>
        <p:txBody>
          <a:bodyPr wrap="square" rtlCol="0">
            <a:spAutoFit/>
          </a:bodyPr>
          <a:lstStyle/>
          <a:p>
            <a:r>
              <a:rPr lang="de-CH" sz="2000" b="1" dirty="0"/>
              <a:t>Lageralltag</a:t>
            </a:r>
          </a:p>
          <a:p>
            <a:r>
              <a:rPr lang="de-CH" dirty="0"/>
              <a:t>• «Fest» auch mit Lagerteilnehmern suchen (z.B. beim Abwaschen)</a:t>
            </a:r>
          </a:p>
          <a:p>
            <a:r>
              <a:rPr lang="de-CH" dirty="0"/>
              <a:t>• gemeinsam kochen ….</a:t>
            </a:r>
          </a:p>
          <a:p>
            <a:r>
              <a:rPr lang="de-CH" dirty="0"/>
              <a:t>• Offener und ehrlicher Umgang fördern und Probleme rechtzeitig ansprechen (z.B. durch Präses).</a:t>
            </a:r>
          </a:p>
          <a:p>
            <a:pPr>
              <a:spcBef>
                <a:spcPts val="1200"/>
              </a:spcBef>
            </a:pPr>
            <a:r>
              <a:rPr lang="de-CH" sz="2000" b="1" dirty="0"/>
              <a:t>Lagergestaltung</a:t>
            </a:r>
          </a:p>
          <a:p>
            <a:r>
              <a:rPr lang="de-CH" dirty="0"/>
              <a:t>• Gruppenzeichen / Gruppenplatz</a:t>
            </a:r>
          </a:p>
          <a:p>
            <a:r>
              <a:rPr lang="de-CH" dirty="0"/>
              <a:t>• Gruppenrituale (z.B. Aufnahme)</a:t>
            </a:r>
          </a:p>
          <a:p>
            <a:r>
              <a:rPr lang="de-CH" dirty="0"/>
              <a:t>• Ideen der Kinder berücksichtigen </a:t>
            </a:r>
          </a:p>
          <a:p>
            <a:r>
              <a:rPr lang="de-CH" dirty="0"/>
              <a:t>• Programme mit viel Teamarbeit</a:t>
            </a:r>
          </a:p>
          <a:p>
            <a:r>
              <a:rPr lang="de-CH" dirty="0"/>
              <a:t>• Teamgeist im Lagermotto</a:t>
            </a:r>
          </a:p>
          <a:p>
            <a:r>
              <a:rPr lang="de-CH" dirty="0"/>
              <a:t>• Lagerplatz/Haus entsprechend einrichten und gestalten (Projekt).</a:t>
            </a:r>
          </a:p>
        </p:txBody>
      </p:sp>
      <p:sp>
        <p:nvSpPr>
          <p:cNvPr id="13" name="Textfeld 12"/>
          <p:cNvSpPr txBox="1"/>
          <p:nvPr/>
        </p:nvSpPr>
        <p:spPr>
          <a:xfrm>
            <a:off x="7042168" y="1836402"/>
            <a:ext cx="3898533" cy="4462760"/>
          </a:xfrm>
          <a:prstGeom prst="rect">
            <a:avLst/>
          </a:prstGeom>
          <a:noFill/>
        </p:spPr>
        <p:txBody>
          <a:bodyPr wrap="square" rtlCol="0">
            <a:spAutoFit/>
          </a:bodyPr>
          <a:lstStyle/>
          <a:p>
            <a:r>
              <a:rPr lang="de-CH" sz="2000" b="1" dirty="0"/>
              <a:t>Kinder</a:t>
            </a:r>
          </a:p>
          <a:p>
            <a:r>
              <a:rPr lang="de-CH" dirty="0"/>
              <a:t>• Schwächere gezielt integrieren </a:t>
            </a:r>
          </a:p>
          <a:p>
            <a:r>
              <a:rPr lang="de-CH" dirty="0"/>
              <a:t>• Einzelgänger akzeptieren (sofern die sich als Einzelgänger wohler fühlen)</a:t>
            </a:r>
          </a:p>
          <a:p>
            <a:r>
              <a:rPr lang="de-CH" dirty="0"/>
              <a:t>• «Egoisten» etwas bremsen.</a:t>
            </a:r>
          </a:p>
          <a:p>
            <a:r>
              <a:rPr lang="de-CH" dirty="0"/>
              <a:t>• Aktiv auf Kinder zugehen wenn Problem vermutet werden.</a:t>
            </a:r>
          </a:p>
          <a:p>
            <a:pPr>
              <a:spcBef>
                <a:spcPts val="1200"/>
              </a:spcBef>
            </a:pPr>
            <a:r>
              <a:rPr lang="de-CH" sz="2000" b="1" dirty="0"/>
              <a:t>Leitungsteam</a:t>
            </a:r>
          </a:p>
          <a:p>
            <a:r>
              <a:rPr lang="de-CH" dirty="0"/>
              <a:t>• Teamgeist/Gruppengeist ist im Lager an den Höcks ein Thema. Positive und negative Aspekte werden besprochen.</a:t>
            </a:r>
          </a:p>
          <a:p>
            <a:r>
              <a:rPr lang="de-CH" dirty="0"/>
              <a:t>• Leiter/innen und Team haben sehr grossen Einfluss auf TN. Teamgeist wird entsprechend vorgelebt und auf die Kinder übertragen.</a:t>
            </a:r>
          </a:p>
        </p:txBody>
      </p:sp>
      <p:sp>
        <p:nvSpPr>
          <p:cNvPr id="7" name="Rechteck 6"/>
          <p:cNvSpPr/>
          <p:nvPr/>
        </p:nvSpPr>
        <p:spPr>
          <a:xfrm>
            <a:off x="4723115" y="1866668"/>
            <a:ext cx="2087174" cy="369332"/>
          </a:xfrm>
          <a:prstGeom prst="rect">
            <a:avLst/>
          </a:prstGeom>
        </p:spPr>
        <p:txBody>
          <a:bodyPr wrap="none">
            <a:spAutoFit/>
          </a:bodyPr>
          <a:lstStyle/>
          <a:p>
            <a:r>
              <a:rPr lang="de-CH" b="1" dirty="0">
                <a:solidFill>
                  <a:srgbClr val="FF0000"/>
                </a:solidFill>
              </a:rPr>
              <a:t>Beispiel TEAMGEIST</a:t>
            </a:r>
          </a:p>
        </p:txBody>
      </p:sp>
      <p:sp>
        <p:nvSpPr>
          <p:cNvPr id="17" name="Rechteck 16"/>
          <p:cNvSpPr/>
          <p:nvPr/>
        </p:nvSpPr>
        <p:spPr>
          <a:xfrm>
            <a:off x="4730347" y="5069676"/>
            <a:ext cx="2337499" cy="1200329"/>
          </a:xfrm>
          <a:prstGeom prst="rect">
            <a:avLst/>
          </a:prstGeom>
        </p:spPr>
        <p:txBody>
          <a:bodyPr wrap="none">
            <a:spAutoFit/>
          </a:bodyPr>
          <a:lstStyle/>
          <a:p>
            <a:r>
              <a:rPr lang="de-CH" b="1" dirty="0">
                <a:solidFill>
                  <a:srgbClr val="CC006B"/>
                </a:solidFill>
              </a:rPr>
              <a:t>Die Massnahmen </a:t>
            </a:r>
          </a:p>
          <a:p>
            <a:r>
              <a:rPr lang="de-CH" b="1" dirty="0">
                <a:solidFill>
                  <a:srgbClr val="CC006B"/>
                </a:solidFill>
              </a:rPr>
              <a:t>müssen noch ganz </a:t>
            </a:r>
          </a:p>
          <a:p>
            <a:r>
              <a:rPr lang="de-CH" b="1" dirty="0">
                <a:solidFill>
                  <a:srgbClr val="CC006B"/>
                </a:solidFill>
              </a:rPr>
              <a:t>konkret ausgearbeitet </a:t>
            </a:r>
          </a:p>
          <a:p>
            <a:r>
              <a:rPr lang="de-CH" b="1" dirty="0">
                <a:solidFill>
                  <a:srgbClr val="CC006B"/>
                </a:solidFill>
              </a:rPr>
              <a:t>werden!</a:t>
            </a:r>
          </a:p>
        </p:txBody>
      </p:sp>
      <p:sp>
        <p:nvSpPr>
          <p:cNvPr id="4" name="Foliennummernplatzhalter 3"/>
          <p:cNvSpPr>
            <a:spLocks noGrp="1"/>
          </p:cNvSpPr>
          <p:nvPr>
            <p:ph type="sldNum" sz="quarter" idx="12"/>
          </p:nvPr>
        </p:nvSpPr>
        <p:spPr/>
        <p:txBody>
          <a:bodyPr/>
          <a:lstStyle/>
          <a:p>
            <a:fld id="{4BCA5616-36D5-4E6B-BEE7-C122F5401B9B}" type="slidenum">
              <a:rPr lang="de-CH" smtClean="0"/>
              <a:pPr/>
              <a:t>28</a:t>
            </a:fld>
            <a:endParaRPr lang="de-CH" dirty="0"/>
          </a:p>
        </p:txBody>
      </p:sp>
    </p:spTree>
    <p:extLst>
      <p:ext uri="{BB962C8B-B14F-4D97-AF65-F5344CB8AC3E}">
        <p14:creationId xmlns:p14="http://schemas.microsoft.com/office/powerpoint/2010/main" val="145679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20735" y="314235"/>
            <a:ext cx="8882743" cy="1096282"/>
          </a:xfrm>
        </p:spPr>
        <p:txBody>
          <a:bodyPr/>
          <a:lstStyle/>
          <a:p>
            <a:r>
              <a:rPr lang="de-CH" b="1" dirty="0"/>
              <a:t>positives Beispiel: Spielfreude</a:t>
            </a:r>
          </a:p>
        </p:txBody>
      </p:sp>
      <p:sp>
        <p:nvSpPr>
          <p:cNvPr id="5" name="Textplatzhalter 4"/>
          <p:cNvSpPr>
            <a:spLocks noGrp="1"/>
          </p:cNvSpPr>
          <p:nvPr>
            <p:ph type="body" sz="quarter" idx="13"/>
          </p:nvPr>
        </p:nvSpPr>
        <p:spPr>
          <a:xfrm>
            <a:off x="266700" y="6418944"/>
            <a:ext cx="11125200" cy="482600"/>
          </a:xfrm>
        </p:spPr>
        <p:txBody>
          <a:bodyPr/>
          <a:lstStyle/>
          <a:p>
            <a:r>
              <a:rPr lang="de-CH" dirty="0"/>
              <a:t>Freizeitbeschäftigungen sind entscheidend für die Stimmung im Lager.</a:t>
            </a:r>
          </a:p>
        </p:txBody>
      </p:sp>
      <p:graphicFrame>
        <p:nvGraphicFramePr>
          <p:cNvPr id="6" name="Tabelle 5"/>
          <p:cNvGraphicFramePr>
            <a:graphicFrameLocks noGrp="1"/>
          </p:cNvGraphicFramePr>
          <p:nvPr>
            <p:extLst>
              <p:ext uri="{D42A27DB-BD31-4B8C-83A1-F6EECF244321}">
                <p14:modId xmlns:p14="http://schemas.microsoft.com/office/powerpoint/2010/main" val="4212777723"/>
              </p:ext>
            </p:extLst>
          </p:nvPr>
        </p:nvGraphicFramePr>
        <p:xfrm>
          <a:off x="332508" y="2058940"/>
          <a:ext cx="11508510" cy="4211320"/>
        </p:xfrm>
        <a:graphic>
          <a:graphicData uri="http://schemas.openxmlformats.org/drawingml/2006/table">
            <a:tbl>
              <a:tblPr firstRow="1" bandRow="1">
                <a:tableStyleId>{5940675A-B579-460E-94D1-54222C63F5DA}</a:tableStyleId>
              </a:tblPr>
              <a:tblGrid>
                <a:gridCol w="2724728">
                  <a:extLst>
                    <a:ext uri="{9D8B030D-6E8A-4147-A177-3AD203B41FA5}">
                      <a16:colId xmlns:a16="http://schemas.microsoft.com/office/drawing/2014/main" val="2619505165"/>
                    </a:ext>
                  </a:extLst>
                </a:gridCol>
                <a:gridCol w="8783782">
                  <a:extLst>
                    <a:ext uri="{9D8B030D-6E8A-4147-A177-3AD203B41FA5}">
                      <a16:colId xmlns:a16="http://schemas.microsoft.com/office/drawing/2014/main" val="143159801"/>
                    </a:ext>
                  </a:extLst>
                </a:gridCol>
              </a:tblGrid>
              <a:tr h="370840">
                <a:tc>
                  <a:txBody>
                    <a:bodyPr/>
                    <a:lstStyle/>
                    <a:p>
                      <a:r>
                        <a:rPr lang="de-CH" b="1" dirty="0">
                          <a:solidFill>
                            <a:srgbClr val="CC006B"/>
                          </a:solidFill>
                        </a:rPr>
                        <a:t>Beschrieb</a:t>
                      </a:r>
                    </a:p>
                  </a:txBody>
                  <a:tcPr>
                    <a:solidFill>
                      <a:srgbClr val="F42473">
                        <a:alpha val="30196"/>
                      </a:srgbClr>
                    </a:solidFill>
                  </a:tcPr>
                </a:tc>
                <a:tc>
                  <a:txBody>
                    <a:bodyPr/>
                    <a:lstStyle/>
                    <a:p>
                      <a:r>
                        <a:rPr lang="de-CH" sz="1800" dirty="0"/>
                        <a:t>Die Kinder geniessen die Freizeit sehr. Es gibt kaum Langeweile, Streit und Heimweh.</a:t>
                      </a:r>
                      <a:endParaRPr lang="de-CH" dirty="0"/>
                    </a:p>
                  </a:txBody>
                  <a:tcPr>
                    <a:solidFill>
                      <a:srgbClr val="F42473">
                        <a:alpha val="30196"/>
                      </a:srgbClr>
                    </a:solidFill>
                  </a:tcPr>
                </a:tc>
                <a:extLst>
                  <a:ext uri="{0D108BD9-81ED-4DB2-BD59-A6C34878D82A}">
                    <a16:rowId xmlns:a16="http://schemas.microsoft.com/office/drawing/2014/main" val="3069731687"/>
                  </a:ext>
                </a:extLst>
              </a:tr>
              <a:tr h="370840">
                <a:tc>
                  <a:txBody>
                    <a:bodyPr/>
                    <a:lstStyle/>
                    <a:p>
                      <a:r>
                        <a:rPr lang="de-CH" sz="1800" b="1" dirty="0">
                          <a:solidFill>
                            <a:srgbClr val="CC006B"/>
                          </a:solidFill>
                        </a:rPr>
                        <a:t>mögliche Ursachen</a:t>
                      </a:r>
                    </a:p>
                    <a:p>
                      <a:r>
                        <a:rPr lang="de-CH" sz="1800" dirty="0"/>
                        <a:t>&gt; </a:t>
                      </a:r>
                      <a:r>
                        <a:rPr lang="de-CH" dirty="0"/>
                        <a:t>deuten auf erste Lösungsansätze hin</a:t>
                      </a:r>
                    </a:p>
                  </a:txBody>
                  <a:tcPr>
                    <a:solidFill>
                      <a:srgbClr val="F42473">
                        <a:alpha val="30196"/>
                      </a:srgb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dirty="0"/>
                        <a:t>Den</a:t>
                      </a:r>
                      <a:r>
                        <a:rPr lang="de-CH" sz="1800" baseline="0" dirty="0"/>
                        <a:t> Kindern ist es wohl im Lager (gute Freundschaften, Gruppengeist, Stimmung).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baseline="0" dirty="0"/>
                        <a:t>Es gibt viele Beschäftigungsmöglichkeiten in der Freizeit.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baseline="0" dirty="0"/>
                        <a:t>Leiter/innen beschäftigen sich auch in der Freizeit gerne mit den Kindern.</a:t>
                      </a:r>
                    </a:p>
                  </a:txBody>
                  <a:tcPr>
                    <a:solidFill>
                      <a:srgbClr val="F42473">
                        <a:alpha val="30196"/>
                      </a:srgbClr>
                    </a:solidFill>
                  </a:tcPr>
                </a:tc>
                <a:extLst>
                  <a:ext uri="{0D108BD9-81ED-4DB2-BD59-A6C34878D82A}">
                    <a16:rowId xmlns:a16="http://schemas.microsoft.com/office/drawing/2014/main" val="623258950"/>
                  </a:ext>
                </a:extLst>
              </a:tr>
              <a:tr h="370840">
                <a:tc>
                  <a:txBody>
                    <a:bodyPr/>
                    <a:lstStyle/>
                    <a:p>
                      <a:r>
                        <a:rPr lang="de-CH" b="1" dirty="0">
                          <a:solidFill>
                            <a:srgbClr val="CC006B"/>
                          </a:solidFill>
                        </a:rPr>
                        <a:t>mögliche positive Folgen</a:t>
                      </a:r>
                    </a:p>
                    <a:p>
                      <a:pPr marL="0" marR="0" indent="0" algn="l" defTabSz="914400" rtl="0" eaLnBrk="1" fontAlgn="auto" latinLnBrk="0" hangingPunct="1">
                        <a:lnSpc>
                          <a:spcPct val="100000"/>
                        </a:lnSpc>
                        <a:spcBef>
                          <a:spcPts val="0"/>
                        </a:spcBef>
                        <a:spcAft>
                          <a:spcPts val="0"/>
                        </a:spcAft>
                        <a:buClrTx/>
                        <a:buSzTx/>
                        <a:buFontTx/>
                        <a:buNone/>
                        <a:tabLst/>
                        <a:defRPr/>
                      </a:pPr>
                      <a:r>
                        <a:rPr lang="de-CH" dirty="0"/>
                        <a:t>&gt; gezielt einsetzen</a:t>
                      </a:r>
                      <a:r>
                        <a:rPr lang="de-CH" baseline="0" dirty="0"/>
                        <a:t> und fördern</a:t>
                      </a:r>
                      <a:endParaRPr lang="de-CH" dirty="0"/>
                    </a:p>
                  </a:txBody>
                  <a:tcPr>
                    <a:solidFill>
                      <a:srgbClr val="F42473">
                        <a:alpha val="30196"/>
                      </a:srgbClr>
                    </a:solidFill>
                  </a:tcPr>
                </a:tc>
                <a:tc>
                  <a:txBody>
                    <a:bodyPr/>
                    <a:lstStyle/>
                    <a:p>
                      <a:pPr marL="285750" indent="-285750">
                        <a:buFont typeface="Arial" panose="020B0604020202020204" pitchFamily="34" charset="0"/>
                        <a:buChar char="•"/>
                      </a:pPr>
                      <a:r>
                        <a:rPr lang="de-CH" sz="1800" dirty="0"/>
                        <a:t>Weiterhin abwechslungsreiche</a:t>
                      </a:r>
                      <a:r>
                        <a:rPr lang="de-CH" sz="1800" baseline="0" dirty="0"/>
                        <a:t> Möglichkeiten für die Freizeitgestaltung zur Verfügung stellen und diese in Stand halten (attraktiv für jedes Alter – auch für Leitung). </a:t>
                      </a:r>
                    </a:p>
                    <a:p>
                      <a:pPr marL="285750" indent="-285750">
                        <a:buFont typeface="Arial" panose="020B0604020202020204" pitchFamily="34" charset="0"/>
                        <a:buChar char="•"/>
                      </a:pPr>
                      <a:r>
                        <a:rPr lang="de-CH" sz="1800" dirty="0"/>
                        <a:t>Alle</a:t>
                      </a:r>
                      <a:r>
                        <a:rPr lang="de-CH" sz="1800" baseline="0" dirty="0"/>
                        <a:t> Leitenden können spontan ein Spiel anreissen (auch z.B. auf der Wanderung).</a:t>
                      </a:r>
                    </a:p>
                    <a:p>
                      <a:pPr marL="285750" indent="-285750">
                        <a:buFont typeface="Arial" panose="020B0604020202020204" pitchFamily="34" charset="0"/>
                        <a:buChar char="•"/>
                      </a:pPr>
                      <a:r>
                        <a:rPr lang="de-CH" sz="1800" baseline="0" dirty="0"/>
                        <a:t>Spielfreude kann auch auf das Team übertragen werden (Abend).</a:t>
                      </a:r>
                    </a:p>
                    <a:p>
                      <a:pPr marL="285750" indent="-285750">
                        <a:buFont typeface="Arial" panose="020B0604020202020204" pitchFamily="34" charset="0"/>
                        <a:buChar char="•"/>
                      </a:pPr>
                      <a:r>
                        <a:rPr lang="de-CH" sz="1800" baseline="0" dirty="0"/>
                        <a:t>Friedliche Stimmung &gt; diese kann durch rechtzeitiges Eingreifen des Teams aufrecht erhalten werden.</a:t>
                      </a:r>
                    </a:p>
                    <a:p>
                      <a:pPr marL="285750" indent="-285750">
                        <a:buFont typeface="Arial" panose="020B0604020202020204" pitchFamily="34" charset="0"/>
                        <a:buChar char="•"/>
                      </a:pPr>
                      <a:r>
                        <a:rPr lang="de-CH" sz="1800" baseline="0" dirty="0"/>
                        <a:t>Leiter/innen sind oft und gerne bei den Kindern – können sich aber auch mal zurückziehen ohne dass gleich Langeweile oder Streit aufkommt.</a:t>
                      </a:r>
                      <a:endParaRPr lang="de-CH" sz="1800" dirty="0"/>
                    </a:p>
                  </a:txBody>
                  <a:tcPr>
                    <a:solidFill>
                      <a:srgbClr val="F42473">
                        <a:alpha val="30196"/>
                      </a:srgbClr>
                    </a:solidFill>
                  </a:tcPr>
                </a:tc>
                <a:extLst>
                  <a:ext uri="{0D108BD9-81ED-4DB2-BD59-A6C34878D82A}">
                    <a16:rowId xmlns:a16="http://schemas.microsoft.com/office/drawing/2014/main" val="3984721503"/>
                  </a:ext>
                </a:extLst>
              </a:tr>
              <a:tr h="370840">
                <a:tc>
                  <a:txBody>
                    <a:bodyPr/>
                    <a:lstStyle/>
                    <a:p>
                      <a:r>
                        <a:rPr lang="de-CH" b="1" dirty="0">
                          <a:solidFill>
                            <a:srgbClr val="CC006B"/>
                          </a:solidFill>
                        </a:rPr>
                        <a:t>mögliche negative</a:t>
                      </a:r>
                      <a:r>
                        <a:rPr lang="de-CH" b="1" baseline="0" dirty="0">
                          <a:solidFill>
                            <a:srgbClr val="CC006B"/>
                          </a:solidFill>
                        </a:rPr>
                        <a:t> Folgen</a:t>
                      </a:r>
                    </a:p>
                    <a:p>
                      <a:r>
                        <a:rPr lang="de-CH" baseline="0" dirty="0"/>
                        <a:t>&gt; gezielt reduzieren</a:t>
                      </a:r>
                      <a:endParaRPr lang="de-CH" dirty="0"/>
                    </a:p>
                  </a:txBody>
                  <a:tcPr>
                    <a:solidFill>
                      <a:srgbClr val="F42473">
                        <a:alpha val="30196"/>
                      </a:srgb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baseline="0" dirty="0"/>
                        <a:t>Schwierige Kinder nicht untergehen lassen.</a:t>
                      </a:r>
                    </a:p>
                    <a:p>
                      <a:pPr marL="285750" indent="-285750">
                        <a:buFont typeface="Arial" panose="020B0604020202020204" pitchFamily="34" charset="0"/>
                        <a:buChar char="•"/>
                      </a:pPr>
                      <a:r>
                        <a:rPr lang="de-CH" sz="1800" dirty="0"/>
                        <a:t>Materialschäden</a:t>
                      </a:r>
                      <a:r>
                        <a:rPr lang="de-CH" sz="1800" baseline="0" dirty="0"/>
                        <a:t> verhindern durch regelmässiges (aber nicht übertriebenes) Aufräumen.</a:t>
                      </a:r>
                    </a:p>
                  </a:txBody>
                  <a:tcPr>
                    <a:solidFill>
                      <a:srgbClr val="F42473">
                        <a:alpha val="30196"/>
                      </a:srgbClr>
                    </a:solidFill>
                  </a:tcPr>
                </a:tc>
                <a:extLst>
                  <a:ext uri="{0D108BD9-81ED-4DB2-BD59-A6C34878D82A}">
                    <a16:rowId xmlns:a16="http://schemas.microsoft.com/office/drawing/2014/main" val="1185021036"/>
                  </a:ext>
                </a:extLst>
              </a:tr>
            </a:tbl>
          </a:graphicData>
        </a:graphic>
      </p:graphicFrame>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4689" y="1393146"/>
            <a:ext cx="1121170" cy="1121170"/>
          </a:xfrm>
          <a:prstGeom prst="rect">
            <a:avLst/>
          </a:prstGeom>
        </p:spPr>
      </p:pic>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356" y="4455975"/>
            <a:ext cx="946335" cy="946335"/>
          </a:xfrm>
          <a:prstGeom prst="rect">
            <a:avLst/>
          </a:prstGeom>
        </p:spPr>
      </p:pic>
      <p:pic>
        <p:nvPicPr>
          <p:cNvPr id="12" name="Grafik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86835" y="4846682"/>
            <a:ext cx="618767" cy="618767"/>
          </a:xfrm>
          <a:prstGeom prst="rect">
            <a:avLst/>
          </a:prstGeom>
        </p:spPr>
      </p:pic>
      <p:pic>
        <p:nvPicPr>
          <p:cNvPr id="13" name="Grafik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78197" y="2605212"/>
            <a:ext cx="427405" cy="427405"/>
          </a:xfrm>
          <a:prstGeom prst="rect">
            <a:avLst/>
          </a:prstGeom>
        </p:spPr>
      </p:pic>
      <p:pic>
        <p:nvPicPr>
          <p:cNvPr id="15" name="Grafik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19489" y="215872"/>
            <a:ext cx="1841488" cy="1841488"/>
          </a:xfrm>
          <a:prstGeom prst="rect">
            <a:avLst/>
          </a:prstGeom>
        </p:spPr>
      </p:pic>
      <p:pic>
        <p:nvPicPr>
          <p:cNvPr id="16" name="Grafik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50238" y="4164600"/>
            <a:ext cx="856873" cy="856873"/>
          </a:xfrm>
          <a:prstGeom prst="rect">
            <a:avLst/>
          </a:prstGeom>
        </p:spPr>
      </p:pic>
      <p:sp>
        <p:nvSpPr>
          <p:cNvPr id="3" name="Foliennummernplatzhalter 2"/>
          <p:cNvSpPr>
            <a:spLocks noGrp="1"/>
          </p:cNvSpPr>
          <p:nvPr>
            <p:ph type="sldNum" sz="quarter" idx="12"/>
          </p:nvPr>
        </p:nvSpPr>
        <p:spPr/>
        <p:txBody>
          <a:bodyPr/>
          <a:lstStyle/>
          <a:p>
            <a:fld id="{4BCA5616-36D5-4E6B-BEE7-C122F5401B9B}" type="slidenum">
              <a:rPr lang="de-CH" smtClean="0"/>
              <a:pPr/>
              <a:t>29</a:t>
            </a:fld>
            <a:endParaRPr lang="de-CH" dirty="0"/>
          </a:p>
        </p:txBody>
      </p:sp>
    </p:spTree>
    <p:extLst>
      <p:ext uri="{BB962C8B-B14F-4D97-AF65-F5344CB8AC3E}">
        <p14:creationId xmlns:p14="http://schemas.microsoft.com/office/powerpoint/2010/main" val="982359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20734" y="365126"/>
            <a:ext cx="9142639" cy="1096282"/>
          </a:xfrm>
        </p:spPr>
        <p:txBody>
          <a:bodyPr/>
          <a:lstStyle/>
          <a:p>
            <a:r>
              <a:rPr lang="de-CH" b="1" dirty="0"/>
              <a:t>Voilà Luzern – Suchtprävention und Gesundheitsförderung im Jugendverband</a:t>
            </a:r>
          </a:p>
        </p:txBody>
      </p:sp>
      <p:sp>
        <p:nvSpPr>
          <p:cNvPr id="3" name="Inhaltsplatzhalter 2"/>
          <p:cNvSpPr>
            <a:spLocks noGrp="1"/>
          </p:cNvSpPr>
          <p:nvPr>
            <p:ph idx="1"/>
          </p:nvPr>
        </p:nvSpPr>
        <p:spPr>
          <a:xfrm>
            <a:off x="713014" y="2130308"/>
            <a:ext cx="10515600" cy="4384793"/>
          </a:xfrm>
        </p:spPr>
        <p:txBody>
          <a:bodyPr>
            <a:normAutofit/>
          </a:bodyPr>
          <a:lstStyle/>
          <a:p>
            <a:pPr marL="0" indent="0" algn="ctr">
              <a:buNone/>
            </a:pPr>
            <a:endParaRPr lang="de-CH" dirty="0"/>
          </a:p>
          <a:p>
            <a:pPr marL="0" lvl="0" indent="0">
              <a:spcBef>
                <a:spcPct val="0"/>
              </a:spcBef>
              <a:buNone/>
            </a:pPr>
            <a:endParaRPr lang="de-CH" sz="2900" dirty="0"/>
          </a:p>
        </p:txBody>
      </p:sp>
      <p:sp>
        <p:nvSpPr>
          <p:cNvPr id="4" name="Textplatzhalter 3"/>
          <p:cNvSpPr>
            <a:spLocks noGrp="1"/>
          </p:cNvSpPr>
          <p:nvPr>
            <p:ph type="body" sz="quarter" idx="13"/>
          </p:nvPr>
        </p:nvSpPr>
        <p:spPr>
          <a:xfrm>
            <a:off x="438150" y="6448424"/>
            <a:ext cx="11325224" cy="409575"/>
          </a:xfrm>
        </p:spPr>
        <p:txBody>
          <a:bodyPr>
            <a:normAutofit lnSpcReduction="10000"/>
          </a:bodyPr>
          <a:lstStyle/>
          <a:p>
            <a:r>
              <a:rPr lang="de-CH" dirty="0"/>
              <a:t>Was ist und was will Voilà?</a:t>
            </a:r>
          </a:p>
        </p:txBody>
      </p:sp>
      <p:pic>
        <p:nvPicPr>
          <p:cNvPr id="6" name="Grafik 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929328" y="2781701"/>
            <a:ext cx="2314691" cy="2314691"/>
          </a:xfrm>
          <a:prstGeom prst="rect">
            <a:avLst/>
          </a:prstGeom>
        </p:spPr>
      </p:pic>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839" y="1851715"/>
            <a:ext cx="1777799" cy="1777799"/>
          </a:xfrm>
          <a:prstGeom prst="rect">
            <a:avLst/>
          </a:prstGeom>
        </p:spPr>
      </p:pic>
      <p:pic>
        <p:nvPicPr>
          <p:cNvPr id="9" name="Grafi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06503" y="4784951"/>
            <a:ext cx="1156870" cy="1156870"/>
          </a:xfrm>
          <a:prstGeom prst="rect">
            <a:avLst/>
          </a:prstGeom>
        </p:spPr>
      </p:pic>
      <p:pic>
        <p:nvPicPr>
          <p:cNvPr id="10" name="Grafik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0734" y="2477308"/>
            <a:ext cx="1473168" cy="1473168"/>
          </a:xfrm>
          <a:prstGeom prst="rect">
            <a:avLst/>
          </a:prstGeom>
        </p:spPr>
      </p:pic>
      <p:pic>
        <p:nvPicPr>
          <p:cNvPr id="11" name="Grafik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91420" y="2007974"/>
            <a:ext cx="1303111" cy="1303111"/>
          </a:xfrm>
          <a:prstGeom prst="rect">
            <a:avLst/>
          </a:prstGeom>
        </p:spPr>
      </p:pic>
      <p:pic>
        <p:nvPicPr>
          <p:cNvPr id="13" name="Grafik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55445" y="3153359"/>
            <a:ext cx="1496170" cy="1496170"/>
          </a:xfrm>
          <a:prstGeom prst="rect">
            <a:avLst/>
          </a:prstGeom>
        </p:spPr>
      </p:pic>
      <p:pic>
        <p:nvPicPr>
          <p:cNvPr id="14" name="Grafik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7260" y="4538712"/>
            <a:ext cx="1689274" cy="1689274"/>
          </a:xfrm>
          <a:prstGeom prst="rect">
            <a:avLst/>
          </a:prstGeom>
        </p:spPr>
      </p:pic>
      <p:sp>
        <p:nvSpPr>
          <p:cNvPr id="15" name="Rechteck 14"/>
          <p:cNvSpPr/>
          <p:nvPr/>
        </p:nvSpPr>
        <p:spPr>
          <a:xfrm>
            <a:off x="5325667" y="1962318"/>
            <a:ext cx="1670650" cy="3939540"/>
          </a:xfrm>
          <a:prstGeom prst="rect">
            <a:avLst/>
          </a:prstGeom>
          <a:noFill/>
        </p:spPr>
        <p:txBody>
          <a:bodyPr wrap="none" lIns="91440" tIns="45720" rIns="91440" bIns="45720">
            <a:spAutoFit/>
          </a:bodyPr>
          <a:lstStyle/>
          <a:p>
            <a:pPr algn="ctr"/>
            <a:r>
              <a:rPr lang="de-DE" sz="25000" b="0" cap="none" spc="0" dirty="0">
                <a:ln w="0"/>
                <a:solidFill>
                  <a:srgbClr val="E0AE20"/>
                </a:solidFill>
                <a:effectLst>
                  <a:outerShdw blurRad="38100" dist="19050" dir="2700000" algn="tl" rotWithShape="0">
                    <a:schemeClr val="dk1">
                      <a:alpha val="40000"/>
                    </a:schemeClr>
                  </a:outerShdw>
                </a:effectLst>
              </a:rPr>
              <a:t>?</a:t>
            </a:r>
          </a:p>
        </p:txBody>
      </p:sp>
      <p:pic>
        <p:nvPicPr>
          <p:cNvPr id="16" name="Grafik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99796" y="4780376"/>
            <a:ext cx="1227172" cy="1227172"/>
          </a:xfrm>
          <a:prstGeom prst="rect">
            <a:avLst/>
          </a:prstGeom>
        </p:spPr>
      </p:pic>
      <p:pic>
        <p:nvPicPr>
          <p:cNvPr id="17" name="Inhaltsplatzhalter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51542" y="1812844"/>
            <a:ext cx="1323542" cy="1323542"/>
          </a:xfrm>
          <a:prstGeom prst="rect">
            <a:avLst/>
          </a:prstGeom>
        </p:spPr>
      </p:pic>
      <p:pic>
        <p:nvPicPr>
          <p:cNvPr id="18" name="Grafik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52413" y="1925480"/>
            <a:ext cx="1255050" cy="1255050"/>
          </a:xfrm>
          <a:prstGeom prst="rect">
            <a:avLst/>
          </a:prstGeom>
        </p:spPr>
      </p:pic>
      <p:pic>
        <p:nvPicPr>
          <p:cNvPr id="19" name="Grafik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75785" y="4858561"/>
            <a:ext cx="1159664" cy="1159664"/>
          </a:xfrm>
          <a:prstGeom prst="rect">
            <a:avLst/>
          </a:prstGeom>
        </p:spPr>
      </p:pic>
      <p:pic>
        <p:nvPicPr>
          <p:cNvPr id="21" name="Grafik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06668" y="3735108"/>
            <a:ext cx="1048149" cy="1048149"/>
          </a:xfrm>
          <a:prstGeom prst="rect">
            <a:avLst/>
          </a:prstGeom>
        </p:spPr>
      </p:pic>
      <p:pic>
        <p:nvPicPr>
          <p:cNvPr id="22" name="Grafik 2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008425" y="5276554"/>
            <a:ext cx="898587" cy="898587"/>
          </a:xfrm>
          <a:prstGeom prst="rect">
            <a:avLst/>
          </a:prstGeom>
        </p:spPr>
      </p:pic>
      <p:pic>
        <p:nvPicPr>
          <p:cNvPr id="23" name="Inhaltsplatzhalter 5"/>
          <p:cNvPicPr>
            <a:picLocks noChangeAspect="1"/>
          </p:cNvPicPr>
          <p:nvPr/>
        </p:nvPicPr>
        <p:blipFill>
          <a:blip r:embed="rId11">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766878" y="2411044"/>
            <a:ext cx="2930451" cy="2930451"/>
          </a:xfrm>
          <a:prstGeom prst="rect">
            <a:avLst/>
          </a:prstGeom>
        </p:spPr>
      </p:pic>
      <p:sp>
        <p:nvSpPr>
          <p:cNvPr id="5" name="Foliennummernplatzhalter 4"/>
          <p:cNvSpPr>
            <a:spLocks noGrp="1"/>
          </p:cNvSpPr>
          <p:nvPr>
            <p:ph type="sldNum" sz="quarter" idx="12"/>
          </p:nvPr>
        </p:nvSpPr>
        <p:spPr/>
        <p:txBody>
          <a:bodyPr/>
          <a:lstStyle/>
          <a:p>
            <a:fld id="{4BCA5616-36D5-4E6B-BEE7-C122F5401B9B}" type="slidenum">
              <a:rPr lang="de-CH" smtClean="0"/>
              <a:pPr/>
              <a:t>3</a:t>
            </a:fld>
            <a:endParaRPr lang="de-CH" dirty="0"/>
          </a:p>
        </p:txBody>
      </p:sp>
    </p:spTree>
    <p:extLst>
      <p:ext uri="{BB962C8B-B14F-4D97-AF65-F5344CB8AC3E}">
        <p14:creationId xmlns:p14="http://schemas.microsoft.com/office/powerpoint/2010/main" val="34735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5"/>
                                        </p:tgtEl>
                                      </p:cBhvr>
                                    </p:animEffect>
                                    <p:anim calcmode="lin" valueType="num">
                                      <p:cBhvr>
                                        <p:cTn id="7" dur="1000"/>
                                        <p:tgtEl>
                                          <p:spTgt spid="15"/>
                                        </p:tgtEl>
                                        <p:attrNameLst>
                                          <p:attrName>ppt_x</p:attrName>
                                        </p:attrNameLst>
                                      </p:cBhvr>
                                      <p:tavLst>
                                        <p:tav tm="0">
                                          <p:val>
                                            <p:strVal val="ppt_x"/>
                                          </p:val>
                                        </p:tav>
                                        <p:tav tm="100000">
                                          <p:val>
                                            <p:strVal val="ppt_x"/>
                                          </p:val>
                                        </p:tav>
                                      </p:tavLst>
                                    </p:anim>
                                    <p:anim calcmode="lin" valueType="num">
                                      <p:cBhvr>
                                        <p:cTn id="8" dur="1000"/>
                                        <p:tgtEl>
                                          <p:spTgt spid="15"/>
                                        </p:tgtEl>
                                        <p:attrNameLst>
                                          <p:attrName>ppt_y</p:attrName>
                                        </p:attrNameLst>
                                      </p:cBhvr>
                                      <p:tavLst>
                                        <p:tav tm="0">
                                          <p:val>
                                            <p:strVal val="ppt_y"/>
                                          </p:val>
                                        </p:tav>
                                        <p:tav tm="100000">
                                          <p:val>
                                            <p:strVal val="ppt_y+.1"/>
                                          </p:val>
                                        </p:tav>
                                      </p:tavLst>
                                    </p:anim>
                                    <p:set>
                                      <p:cBhvr>
                                        <p:cTn id="9" dur="1" fill="hold">
                                          <p:stCondLst>
                                            <p:cond delay="999"/>
                                          </p:stCondLst>
                                        </p:cTn>
                                        <p:tgtEl>
                                          <p:spTgt spid="15"/>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0" presetClass="exit" presetSubtype="0" fill="hold" nodeType="with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positives Beispiel: </a:t>
            </a:r>
            <a:br>
              <a:rPr lang="de-CH" b="1" dirty="0"/>
            </a:br>
            <a:r>
              <a:rPr lang="de-CH" b="1" dirty="0"/>
              <a:t>Rückzugsmöglichkeiten</a:t>
            </a:r>
          </a:p>
        </p:txBody>
      </p:sp>
      <p:sp>
        <p:nvSpPr>
          <p:cNvPr id="5" name="Textplatzhalter 4"/>
          <p:cNvSpPr>
            <a:spLocks noGrp="1"/>
          </p:cNvSpPr>
          <p:nvPr>
            <p:ph type="body" sz="quarter" idx="13"/>
          </p:nvPr>
        </p:nvSpPr>
        <p:spPr>
          <a:xfrm>
            <a:off x="266700" y="6418944"/>
            <a:ext cx="11125200" cy="482600"/>
          </a:xfrm>
        </p:spPr>
        <p:txBody>
          <a:bodyPr/>
          <a:lstStyle/>
          <a:p>
            <a:r>
              <a:rPr lang="de-CH" dirty="0"/>
              <a:t>Viele Kinder und Leiter/innen brauchen auch im Lager Rückzugsmöglichkeiten.</a:t>
            </a:r>
          </a:p>
        </p:txBody>
      </p:sp>
      <p:graphicFrame>
        <p:nvGraphicFramePr>
          <p:cNvPr id="6" name="Tabelle 5"/>
          <p:cNvGraphicFramePr>
            <a:graphicFrameLocks noGrp="1"/>
          </p:cNvGraphicFramePr>
          <p:nvPr>
            <p:extLst>
              <p:ext uri="{D42A27DB-BD31-4B8C-83A1-F6EECF244321}">
                <p14:modId xmlns:p14="http://schemas.microsoft.com/office/powerpoint/2010/main" val="1981582485"/>
              </p:ext>
            </p:extLst>
          </p:nvPr>
        </p:nvGraphicFramePr>
        <p:xfrm>
          <a:off x="332508" y="2058940"/>
          <a:ext cx="11508510" cy="4206240"/>
        </p:xfrm>
        <a:graphic>
          <a:graphicData uri="http://schemas.openxmlformats.org/drawingml/2006/table">
            <a:tbl>
              <a:tblPr firstRow="1" bandRow="1">
                <a:tableStyleId>{5940675A-B579-460E-94D1-54222C63F5DA}</a:tableStyleId>
              </a:tblPr>
              <a:tblGrid>
                <a:gridCol w="2724728">
                  <a:extLst>
                    <a:ext uri="{9D8B030D-6E8A-4147-A177-3AD203B41FA5}">
                      <a16:colId xmlns:a16="http://schemas.microsoft.com/office/drawing/2014/main" val="2619505165"/>
                    </a:ext>
                  </a:extLst>
                </a:gridCol>
                <a:gridCol w="8783782">
                  <a:extLst>
                    <a:ext uri="{9D8B030D-6E8A-4147-A177-3AD203B41FA5}">
                      <a16:colId xmlns:a16="http://schemas.microsoft.com/office/drawing/2014/main" val="143159801"/>
                    </a:ext>
                  </a:extLst>
                </a:gridCol>
              </a:tblGrid>
              <a:tr h="370840">
                <a:tc>
                  <a:txBody>
                    <a:bodyPr/>
                    <a:lstStyle/>
                    <a:p>
                      <a:r>
                        <a:rPr lang="de-CH" b="1" dirty="0">
                          <a:solidFill>
                            <a:srgbClr val="CC006B"/>
                          </a:solidFill>
                        </a:rPr>
                        <a:t>Beschrieb</a:t>
                      </a:r>
                    </a:p>
                  </a:txBody>
                  <a:tcPr>
                    <a:solidFill>
                      <a:srgbClr val="F42473">
                        <a:alpha val="30196"/>
                      </a:srgbClr>
                    </a:solidFill>
                  </a:tcPr>
                </a:tc>
                <a:tc>
                  <a:txBody>
                    <a:bodyPr/>
                    <a:lstStyle/>
                    <a:p>
                      <a:r>
                        <a:rPr lang="de-CH" sz="1800" dirty="0"/>
                        <a:t>Leiter/innen und die Kinder ziehen sich gerne zwischendurch etwas zurück und tanken damit Energie.</a:t>
                      </a:r>
                    </a:p>
                  </a:txBody>
                  <a:tcPr>
                    <a:solidFill>
                      <a:srgbClr val="F42473">
                        <a:alpha val="30196"/>
                      </a:srgbClr>
                    </a:solidFill>
                  </a:tcPr>
                </a:tc>
                <a:extLst>
                  <a:ext uri="{0D108BD9-81ED-4DB2-BD59-A6C34878D82A}">
                    <a16:rowId xmlns:a16="http://schemas.microsoft.com/office/drawing/2014/main" val="3069731687"/>
                  </a:ext>
                </a:extLst>
              </a:tr>
              <a:tr h="370840">
                <a:tc>
                  <a:txBody>
                    <a:bodyPr/>
                    <a:lstStyle/>
                    <a:p>
                      <a:r>
                        <a:rPr lang="de-CH" sz="1800" b="1" dirty="0">
                          <a:solidFill>
                            <a:srgbClr val="CC006B"/>
                          </a:solidFill>
                        </a:rPr>
                        <a:t>mögliche Ursachen</a:t>
                      </a:r>
                    </a:p>
                    <a:p>
                      <a:r>
                        <a:rPr lang="de-CH" sz="1800" dirty="0"/>
                        <a:t>&gt; </a:t>
                      </a:r>
                      <a:r>
                        <a:rPr lang="de-CH" dirty="0"/>
                        <a:t>deuten auf erste Lösungsansätze hin</a:t>
                      </a:r>
                    </a:p>
                  </a:txBody>
                  <a:tcPr>
                    <a:solidFill>
                      <a:srgbClr val="F42473">
                        <a:alpha val="30196"/>
                      </a:srgbClr>
                    </a:solidFill>
                  </a:tcPr>
                </a:tc>
                <a:tc>
                  <a:txBody>
                    <a:bodyPr/>
                    <a:lstStyle/>
                    <a:p>
                      <a:pPr marL="285750" indent="-285750">
                        <a:buFont typeface="Arial" panose="020B0604020202020204" pitchFamily="34" charset="0"/>
                        <a:buChar char="•"/>
                      </a:pPr>
                      <a:r>
                        <a:rPr lang="de-CH" sz="1800" baseline="0" dirty="0"/>
                        <a:t>Leiter dürfen auch mal im Leiterbereich «rumhängen»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baseline="0" dirty="0"/>
                        <a:t>Kinder haben Rückzugsmöglichkeiten und können mal für sich sein (Lieblingsplatz oder bequemer «stiller Raum» resp. «stilles Zelt» </a:t>
                      </a:r>
                    </a:p>
                    <a:p>
                      <a:pPr marL="285750" indent="-285750">
                        <a:buFont typeface="Arial" panose="020B0604020202020204" pitchFamily="34" charset="0"/>
                        <a:buChar char="•"/>
                      </a:pPr>
                      <a:r>
                        <a:rPr lang="de-CH" sz="1800" baseline="0" dirty="0"/>
                        <a:t>Gruppen haben einen tollen Gruppenbereich eingerichtet</a:t>
                      </a:r>
                    </a:p>
                    <a:p>
                      <a:pPr marL="285750" indent="-285750">
                        <a:buFont typeface="Arial" panose="020B0604020202020204" pitchFamily="34" charset="0"/>
                        <a:buChar char="•"/>
                      </a:pPr>
                      <a:r>
                        <a:rPr lang="de-CH" sz="1800" baseline="0" dirty="0"/>
                        <a:t>Es bestehen gute Möglichkeiten für Gespräche (z.B. mit Lieblingsleiter/in oder mit Präses)</a:t>
                      </a:r>
                    </a:p>
                  </a:txBody>
                  <a:tcPr>
                    <a:solidFill>
                      <a:srgbClr val="F42473">
                        <a:alpha val="30196"/>
                      </a:srgbClr>
                    </a:solidFill>
                  </a:tcPr>
                </a:tc>
                <a:extLst>
                  <a:ext uri="{0D108BD9-81ED-4DB2-BD59-A6C34878D82A}">
                    <a16:rowId xmlns:a16="http://schemas.microsoft.com/office/drawing/2014/main" val="623258950"/>
                  </a:ext>
                </a:extLst>
              </a:tr>
              <a:tr h="370840">
                <a:tc>
                  <a:txBody>
                    <a:bodyPr/>
                    <a:lstStyle/>
                    <a:p>
                      <a:r>
                        <a:rPr lang="de-CH" b="1" dirty="0">
                          <a:solidFill>
                            <a:srgbClr val="CC006B"/>
                          </a:solidFill>
                        </a:rPr>
                        <a:t>mögliche positive Folgen</a:t>
                      </a:r>
                    </a:p>
                    <a:p>
                      <a:pPr marL="0" marR="0" indent="0" algn="l" defTabSz="914400" rtl="0" eaLnBrk="1" fontAlgn="auto" latinLnBrk="0" hangingPunct="1">
                        <a:lnSpc>
                          <a:spcPct val="100000"/>
                        </a:lnSpc>
                        <a:spcBef>
                          <a:spcPts val="0"/>
                        </a:spcBef>
                        <a:spcAft>
                          <a:spcPts val="0"/>
                        </a:spcAft>
                        <a:buClrTx/>
                        <a:buSzTx/>
                        <a:buFontTx/>
                        <a:buNone/>
                        <a:tabLst/>
                        <a:defRPr/>
                      </a:pPr>
                      <a:r>
                        <a:rPr lang="de-CH" dirty="0"/>
                        <a:t>&gt; gezielt einsetzen</a:t>
                      </a:r>
                      <a:r>
                        <a:rPr lang="de-CH" baseline="0" dirty="0"/>
                        <a:t> und fördern</a:t>
                      </a:r>
                      <a:endParaRPr lang="de-CH" dirty="0"/>
                    </a:p>
                  </a:txBody>
                  <a:tcPr>
                    <a:solidFill>
                      <a:srgbClr val="F42473">
                        <a:alpha val="30196"/>
                      </a:srgbClr>
                    </a:solidFill>
                  </a:tcPr>
                </a:tc>
                <a:tc>
                  <a:txBody>
                    <a:bodyPr/>
                    <a:lstStyle/>
                    <a:p>
                      <a:pPr marL="285750" indent="-285750">
                        <a:buFont typeface="Arial" panose="020B0604020202020204" pitchFamily="34" charset="0"/>
                        <a:buChar char="•"/>
                      </a:pPr>
                      <a:r>
                        <a:rPr lang="de-CH" sz="1800" dirty="0"/>
                        <a:t>Abschalten, alleine sein und Energie Tanken ist möglich</a:t>
                      </a:r>
                      <a:r>
                        <a:rPr lang="de-CH" sz="1800" baseline="0" dirty="0"/>
                        <a:t>.</a:t>
                      </a:r>
                      <a:endParaRPr lang="de-CH" sz="1800" dirty="0"/>
                    </a:p>
                    <a:p>
                      <a:pPr marL="285750" indent="-285750">
                        <a:buFont typeface="Arial" panose="020B0604020202020204" pitchFamily="34" charset="0"/>
                        <a:buChar char="•"/>
                      </a:pPr>
                      <a:r>
                        <a:rPr lang="de-CH" sz="1800" baseline="0" dirty="0"/>
                        <a:t>In Gesprächen werden aufkommende Probleme rechtzeitig erkannt.</a:t>
                      </a:r>
                    </a:p>
                    <a:p>
                      <a:pPr marL="285750" indent="-285750">
                        <a:buFont typeface="Arial" panose="020B0604020202020204" pitchFamily="34" charset="0"/>
                        <a:buChar char="•"/>
                      </a:pPr>
                      <a:r>
                        <a:rPr lang="de-CH" sz="1800" baseline="0" dirty="0"/>
                        <a:t>Bei aufkommender aufgeheizter Stimmung können die Kinder zur Beruhigung zum Lieblingsplatz oder Gruppenplatz geschickt werden.</a:t>
                      </a:r>
                    </a:p>
                  </a:txBody>
                  <a:tcPr>
                    <a:solidFill>
                      <a:srgbClr val="F42473">
                        <a:alpha val="30196"/>
                      </a:srgbClr>
                    </a:solidFill>
                  </a:tcPr>
                </a:tc>
                <a:extLst>
                  <a:ext uri="{0D108BD9-81ED-4DB2-BD59-A6C34878D82A}">
                    <a16:rowId xmlns:a16="http://schemas.microsoft.com/office/drawing/2014/main" val="3984721503"/>
                  </a:ext>
                </a:extLst>
              </a:tr>
              <a:tr h="370840">
                <a:tc>
                  <a:txBody>
                    <a:bodyPr/>
                    <a:lstStyle/>
                    <a:p>
                      <a:r>
                        <a:rPr lang="de-CH" b="1" dirty="0">
                          <a:solidFill>
                            <a:srgbClr val="CC006B"/>
                          </a:solidFill>
                        </a:rPr>
                        <a:t>mögliche negative</a:t>
                      </a:r>
                      <a:r>
                        <a:rPr lang="de-CH" b="1" baseline="0" dirty="0">
                          <a:solidFill>
                            <a:srgbClr val="CC006B"/>
                          </a:solidFill>
                        </a:rPr>
                        <a:t> Folgen</a:t>
                      </a:r>
                    </a:p>
                    <a:p>
                      <a:r>
                        <a:rPr lang="de-CH" baseline="0" dirty="0"/>
                        <a:t>&gt; gezielt reduzieren</a:t>
                      </a:r>
                      <a:endParaRPr lang="de-CH" dirty="0"/>
                    </a:p>
                  </a:txBody>
                  <a:tcPr>
                    <a:solidFill>
                      <a:srgbClr val="F42473">
                        <a:alpha val="30196"/>
                      </a:srgbClr>
                    </a:solidFill>
                  </a:tcPr>
                </a:tc>
                <a:tc>
                  <a:txBody>
                    <a:bodyPr/>
                    <a:lstStyle/>
                    <a:p>
                      <a:pPr marL="285750" indent="-285750" algn="l" defTabSz="914400" rtl="0" eaLnBrk="1" latinLnBrk="0" hangingPunct="1">
                        <a:buFont typeface="Arial" panose="020B0604020202020204" pitchFamily="34" charset="0"/>
                        <a:buChar char="•"/>
                      </a:pPr>
                      <a:r>
                        <a:rPr lang="de-CH" sz="1800" kern="1200" baseline="0" dirty="0">
                          <a:solidFill>
                            <a:schemeClr val="tx1"/>
                          </a:solidFill>
                          <a:latin typeface="+mn-lt"/>
                          <a:ea typeface="+mn-ea"/>
                          <a:cs typeface="+mn-cs"/>
                        </a:rPr>
                        <a:t>Gefahr, dass sich eher ruhige Kinder abkoppeln und sehr oft zurückziehen.</a:t>
                      </a:r>
                    </a:p>
                    <a:p>
                      <a:pPr marL="285750" indent="-285750" algn="l" defTabSz="914400" rtl="0" eaLnBrk="1" latinLnBrk="0" hangingPunct="1">
                        <a:buFont typeface="Arial" panose="020B0604020202020204" pitchFamily="34" charset="0"/>
                        <a:buChar char="•"/>
                      </a:pPr>
                      <a:r>
                        <a:rPr lang="de-CH" sz="1800" kern="1200" baseline="0" dirty="0">
                          <a:solidFill>
                            <a:schemeClr val="tx1"/>
                          </a:solidFill>
                          <a:latin typeface="+mn-lt"/>
                          <a:ea typeface="+mn-ea"/>
                          <a:cs typeface="+mn-cs"/>
                        </a:rPr>
                        <a:t>Gewisse Kinder «flüchten» statt dass sie Probleme versuchen zu lösen.</a:t>
                      </a:r>
                    </a:p>
                    <a:p>
                      <a:pPr marL="285750" indent="-285750" algn="l" defTabSz="914400" rtl="0" eaLnBrk="1" latinLnBrk="0" hangingPunct="1">
                        <a:buFont typeface="Arial" panose="020B0604020202020204" pitchFamily="34" charset="0"/>
                        <a:buChar char="•"/>
                      </a:pPr>
                      <a:r>
                        <a:rPr lang="de-CH" sz="1800" kern="1200" baseline="0" dirty="0">
                          <a:solidFill>
                            <a:schemeClr val="tx1"/>
                          </a:solidFill>
                          <a:latin typeface="+mn-lt"/>
                          <a:ea typeface="+mn-ea"/>
                          <a:cs typeface="+mn-cs"/>
                        </a:rPr>
                        <a:t>Kann Heimweh fördern oder Bagatellen zu Problemen werden lassen.</a:t>
                      </a:r>
                      <a:endParaRPr lang="de-CH" sz="1800" dirty="0"/>
                    </a:p>
                  </a:txBody>
                  <a:tcPr>
                    <a:solidFill>
                      <a:srgbClr val="F42473">
                        <a:alpha val="30196"/>
                      </a:srgbClr>
                    </a:solidFill>
                  </a:tcPr>
                </a:tc>
                <a:extLst>
                  <a:ext uri="{0D108BD9-81ED-4DB2-BD59-A6C34878D82A}">
                    <a16:rowId xmlns:a16="http://schemas.microsoft.com/office/drawing/2014/main" val="1185021036"/>
                  </a:ext>
                </a:extLst>
              </a:tr>
            </a:tbl>
          </a:graphicData>
        </a:graphic>
      </p:graphicFrame>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7984" y="166207"/>
            <a:ext cx="1725494" cy="1725494"/>
          </a:xfrm>
          <a:prstGeom prst="rect">
            <a:avLst/>
          </a:prstGeom>
        </p:spPr>
      </p:pic>
      <p:sp>
        <p:nvSpPr>
          <p:cNvPr id="4" name="Foliennummernplatzhalter 3"/>
          <p:cNvSpPr>
            <a:spLocks noGrp="1"/>
          </p:cNvSpPr>
          <p:nvPr>
            <p:ph type="sldNum" sz="quarter" idx="12"/>
          </p:nvPr>
        </p:nvSpPr>
        <p:spPr/>
        <p:txBody>
          <a:bodyPr/>
          <a:lstStyle/>
          <a:p>
            <a:fld id="{4BCA5616-36D5-4E6B-BEE7-C122F5401B9B}" type="slidenum">
              <a:rPr lang="de-CH" smtClean="0"/>
              <a:pPr/>
              <a:t>30</a:t>
            </a:fld>
            <a:endParaRPr lang="de-CH" dirty="0"/>
          </a:p>
        </p:txBody>
      </p:sp>
    </p:spTree>
    <p:extLst>
      <p:ext uri="{BB962C8B-B14F-4D97-AF65-F5344CB8AC3E}">
        <p14:creationId xmlns:p14="http://schemas.microsoft.com/office/powerpoint/2010/main" val="593660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negatives Beispiel: Mobbing</a:t>
            </a:r>
          </a:p>
        </p:txBody>
      </p:sp>
      <p:sp>
        <p:nvSpPr>
          <p:cNvPr id="5" name="Textplatzhalter 4"/>
          <p:cNvSpPr>
            <a:spLocks noGrp="1"/>
          </p:cNvSpPr>
          <p:nvPr>
            <p:ph type="body" sz="quarter" idx="13"/>
          </p:nvPr>
        </p:nvSpPr>
        <p:spPr>
          <a:xfrm>
            <a:off x="266700" y="6418944"/>
            <a:ext cx="11125200" cy="482600"/>
          </a:xfrm>
        </p:spPr>
        <p:txBody>
          <a:bodyPr/>
          <a:lstStyle/>
          <a:p>
            <a:r>
              <a:rPr lang="de-CH" dirty="0"/>
              <a:t>Mobbing kann die ganze Lagergemeinschaft «lähmen» und die Stimmung killen.</a:t>
            </a:r>
          </a:p>
        </p:txBody>
      </p:sp>
      <p:graphicFrame>
        <p:nvGraphicFramePr>
          <p:cNvPr id="6" name="Tabelle 5"/>
          <p:cNvGraphicFramePr>
            <a:graphicFrameLocks noGrp="1"/>
          </p:cNvGraphicFramePr>
          <p:nvPr>
            <p:extLst>
              <p:ext uri="{D42A27DB-BD31-4B8C-83A1-F6EECF244321}">
                <p14:modId xmlns:p14="http://schemas.microsoft.com/office/powerpoint/2010/main" val="1756691421"/>
              </p:ext>
            </p:extLst>
          </p:nvPr>
        </p:nvGraphicFramePr>
        <p:xfrm>
          <a:off x="332508" y="2058940"/>
          <a:ext cx="11508510" cy="4211320"/>
        </p:xfrm>
        <a:graphic>
          <a:graphicData uri="http://schemas.openxmlformats.org/drawingml/2006/table">
            <a:tbl>
              <a:tblPr firstRow="1" bandRow="1">
                <a:tableStyleId>{5940675A-B579-460E-94D1-54222C63F5DA}</a:tableStyleId>
              </a:tblPr>
              <a:tblGrid>
                <a:gridCol w="2724728">
                  <a:extLst>
                    <a:ext uri="{9D8B030D-6E8A-4147-A177-3AD203B41FA5}">
                      <a16:colId xmlns:a16="http://schemas.microsoft.com/office/drawing/2014/main" val="2619505165"/>
                    </a:ext>
                  </a:extLst>
                </a:gridCol>
                <a:gridCol w="8783782">
                  <a:extLst>
                    <a:ext uri="{9D8B030D-6E8A-4147-A177-3AD203B41FA5}">
                      <a16:colId xmlns:a16="http://schemas.microsoft.com/office/drawing/2014/main" val="143159801"/>
                    </a:ext>
                  </a:extLst>
                </a:gridCol>
              </a:tblGrid>
              <a:tr h="370840">
                <a:tc>
                  <a:txBody>
                    <a:bodyPr/>
                    <a:lstStyle/>
                    <a:p>
                      <a:r>
                        <a:rPr lang="de-CH" b="1" dirty="0">
                          <a:solidFill>
                            <a:srgbClr val="CC006B"/>
                          </a:solidFill>
                        </a:rPr>
                        <a:t>Beschrieb</a:t>
                      </a:r>
                    </a:p>
                  </a:txBody>
                  <a:tcPr>
                    <a:solidFill>
                      <a:srgbClr val="F42473">
                        <a:alpha val="30196"/>
                      </a:srgbClr>
                    </a:solidFill>
                  </a:tcPr>
                </a:tc>
                <a:tc>
                  <a:txBody>
                    <a:bodyPr/>
                    <a:lstStyle/>
                    <a:p>
                      <a:r>
                        <a:rPr lang="de-CH" sz="1800" dirty="0"/>
                        <a:t>Einzelne Kinder oder Leiter/innen werden gezielt ausgestossen und</a:t>
                      </a:r>
                      <a:r>
                        <a:rPr lang="de-CH" sz="1800" baseline="0" dirty="0"/>
                        <a:t> geplagt.</a:t>
                      </a:r>
                      <a:endParaRPr lang="de-CH" sz="1800" dirty="0"/>
                    </a:p>
                  </a:txBody>
                  <a:tcPr>
                    <a:solidFill>
                      <a:srgbClr val="F42473">
                        <a:alpha val="30196"/>
                      </a:srgbClr>
                    </a:solidFill>
                  </a:tcPr>
                </a:tc>
                <a:extLst>
                  <a:ext uri="{0D108BD9-81ED-4DB2-BD59-A6C34878D82A}">
                    <a16:rowId xmlns:a16="http://schemas.microsoft.com/office/drawing/2014/main" val="3069731687"/>
                  </a:ext>
                </a:extLst>
              </a:tr>
              <a:tr h="370840">
                <a:tc>
                  <a:txBody>
                    <a:bodyPr/>
                    <a:lstStyle/>
                    <a:p>
                      <a:r>
                        <a:rPr lang="de-CH" sz="1800" b="1" dirty="0">
                          <a:solidFill>
                            <a:srgbClr val="CC006B"/>
                          </a:solidFill>
                        </a:rPr>
                        <a:t>mögliche Ursachen</a:t>
                      </a:r>
                    </a:p>
                    <a:p>
                      <a:r>
                        <a:rPr lang="de-CH" sz="1800" dirty="0"/>
                        <a:t>&gt; </a:t>
                      </a:r>
                      <a:r>
                        <a:rPr lang="de-CH" dirty="0"/>
                        <a:t>deuten auf erste Lösungsansätze hin</a:t>
                      </a:r>
                    </a:p>
                  </a:txBody>
                  <a:tcPr>
                    <a:solidFill>
                      <a:srgbClr val="F42473">
                        <a:alpha val="30196"/>
                      </a:srgbClr>
                    </a:solidFill>
                  </a:tcPr>
                </a:tc>
                <a:tc>
                  <a:txBody>
                    <a:bodyPr/>
                    <a:lstStyle/>
                    <a:p>
                      <a:pPr marL="285750" indent="-285750">
                        <a:buFont typeface="Arial" panose="020B0604020202020204" pitchFamily="34" charset="0"/>
                        <a:buChar char="•"/>
                      </a:pPr>
                      <a:r>
                        <a:rPr lang="de-CH" sz="1800" baseline="0" dirty="0"/>
                        <a:t>schwierige Kinder und zu mächtige Teilnehmer </a:t>
                      </a:r>
                    </a:p>
                    <a:p>
                      <a:pPr marL="285750" indent="-285750">
                        <a:buFont typeface="Arial" panose="020B0604020202020204" pitchFamily="34" charset="0"/>
                        <a:buChar char="•"/>
                      </a:pPr>
                      <a:r>
                        <a:rPr lang="de-CH" sz="1800" baseline="0" dirty="0"/>
                        <a:t>Gelegenheiten – und niemand schaut hin und Leitung betreut Kinder zu wenig.</a:t>
                      </a:r>
                    </a:p>
                    <a:p>
                      <a:pPr marL="285750" indent="-285750">
                        <a:buFont typeface="Arial" panose="020B0604020202020204" pitchFamily="34" charset="0"/>
                        <a:buChar char="•"/>
                      </a:pPr>
                      <a:r>
                        <a:rPr lang="de-CH" sz="1800" baseline="0" dirty="0"/>
                        <a:t>Frust, Langeweile, generell eher aggressive Stimmung </a:t>
                      </a:r>
                    </a:p>
                    <a:p>
                      <a:pPr marL="285750" indent="-285750">
                        <a:buFont typeface="Arial" panose="020B0604020202020204" pitchFamily="34" charset="0"/>
                        <a:buChar char="•"/>
                      </a:pPr>
                      <a:r>
                        <a:rPr lang="de-CH" sz="1800" baseline="0" dirty="0"/>
                        <a:t>wenig Offenheit / keine Gespräche</a:t>
                      </a:r>
                    </a:p>
                    <a:p>
                      <a:pPr marL="285750" indent="-285750">
                        <a:buFont typeface="Arial" panose="020B0604020202020204" pitchFamily="34" charset="0"/>
                        <a:buChar char="•"/>
                      </a:pPr>
                      <a:r>
                        <a:rPr lang="de-CH" sz="1800" baseline="0" dirty="0"/>
                        <a:t>Oft versuchen Leute mit Mobbing von ihren eigenen Problemen abzulenken.</a:t>
                      </a:r>
                    </a:p>
                  </a:txBody>
                  <a:tcPr>
                    <a:solidFill>
                      <a:srgbClr val="F42473">
                        <a:alpha val="30196"/>
                      </a:srgbClr>
                    </a:solidFill>
                  </a:tcPr>
                </a:tc>
                <a:extLst>
                  <a:ext uri="{0D108BD9-81ED-4DB2-BD59-A6C34878D82A}">
                    <a16:rowId xmlns:a16="http://schemas.microsoft.com/office/drawing/2014/main" val="623258950"/>
                  </a:ext>
                </a:extLst>
              </a:tr>
              <a:tr h="370840">
                <a:tc>
                  <a:txBody>
                    <a:bodyPr/>
                    <a:lstStyle/>
                    <a:p>
                      <a:r>
                        <a:rPr lang="de-CH" b="1" dirty="0">
                          <a:solidFill>
                            <a:srgbClr val="CC006B"/>
                          </a:solidFill>
                        </a:rPr>
                        <a:t>mögliche negative Folgen</a:t>
                      </a:r>
                    </a:p>
                    <a:p>
                      <a:r>
                        <a:rPr lang="de-CH" dirty="0"/>
                        <a:t>&gt; </a:t>
                      </a:r>
                      <a:r>
                        <a:rPr lang="de-CH" baseline="0" dirty="0"/>
                        <a:t>gezielt reduzieren</a:t>
                      </a:r>
                      <a:endParaRPr lang="de-CH" dirty="0"/>
                    </a:p>
                  </a:txBody>
                  <a:tcPr>
                    <a:solidFill>
                      <a:srgbClr val="F42473">
                        <a:alpha val="30196"/>
                      </a:srgb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dirty="0"/>
                        <a:t>Frust, Heimweh,</a:t>
                      </a:r>
                      <a:r>
                        <a:rPr lang="de-CH" sz="1800" baseline="0" dirty="0"/>
                        <a:t> </a:t>
                      </a:r>
                      <a:r>
                        <a:rPr lang="de-CH" sz="1800" dirty="0"/>
                        <a:t>viele sind genervt, «Abwärtsspirale» und Motivation der Leitung sinkt.</a:t>
                      </a:r>
                    </a:p>
                    <a:p>
                      <a:pPr marL="285750" indent="-285750">
                        <a:buFont typeface="Arial" panose="020B0604020202020204" pitchFamily="34" charset="0"/>
                        <a:buChar char="•"/>
                      </a:pPr>
                      <a:r>
                        <a:rPr lang="de-CH" sz="1800" dirty="0"/>
                        <a:t>ERNSTHAFTE PROBLEME</a:t>
                      </a:r>
                      <a:r>
                        <a:rPr lang="de-CH" sz="1800" baseline="0" dirty="0"/>
                        <a:t> treten bei gemobbten Personen auf.</a:t>
                      </a:r>
                      <a:endParaRPr lang="de-CH" sz="1800" dirty="0"/>
                    </a:p>
                    <a:p>
                      <a:pPr marL="285750" indent="-285750">
                        <a:buFont typeface="Arial" panose="020B0604020202020204" pitchFamily="34" charset="0"/>
                        <a:buChar char="•"/>
                      </a:pPr>
                      <a:r>
                        <a:rPr lang="de-CH" sz="1800" dirty="0"/>
                        <a:t>Mobbing beinhaltet auch Gruppendruck (alle «müssen» mitmobben).</a:t>
                      </a:r>
                    </a:p>
                    <a:p>
                      <a:pPr marL="285750" indent="-285750">
                        <a:buFont typeface="Arial" panose="020B0604020202020204" pitchFamily="34" charset="0"/>
                        <a:buChar char="•"/>
                      </a:pPr>
                      <a:r>
                        <a:rPr lang="de-CH" sz="1800" dirty="0"/>
                        <a:t>Kinder kommen nicht mehr ins Lager</a:t>
                      </a:r>
                      <a:r>
                        <a:rPr lang="de-CH" sz="1800" baseline="0" dirty="0"/>
                        <a:t>.</a:t>
                      </a:r>
                      <a:endParaRPr lang="de-CH" sz="1800" dirty="0"/>
                    </a:p>
                  </a:txBody>
                  <a:tcPr>
                    <a:solidFill>
                      <a:srgbClr val="F42473">
                        <a:alpha val="30196"/>
                      </a:srgbClr>
                    </a:solidFill>
                  </a:tcPr>
                </a:tc>
                <a:extLst>
                  <a:ext uri="{0D108BD9-81ED-4DB2-BD59-A6C34878D82A}">
                    <a16:rowId xmlns:a16="http://schemas.microsoft.com/office/drawing/2014/main" val="3984721503"/>
                  </a:ext>
                </a:extLst>
              </a:tr>
              <a:tr h="370840">
                <a:tc>
                  <a:txBody>
                    <a:bodyPr/>
                    <a:lstStyle/>
                    <a:p>
                      <a:r>
                        <a:rPr lang="de-CH" b="1" dirty="0">
                          <a:solidFill>
                            <a:srgbClr val="CC006B"/>
                          </a:solidFill>
                        </a:rPr>
                        <a:t>mögliche positive</a:t>
                      </a:r>
                      <a:r>
                        <a:rPr lang="de-CH" b="1" baseline="0" dirty="0">
                          <a:solidFill>
                            <a:srgbClr val="CC006B"/>
                          </a:solidFill>
                        </a:rPr>
                        <a:t> Folgen</a:t>
                      </a: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a:t>&gt; p</a:t>
                      </a:r>
                      <a:r>
                        <a:rPr lang="de-CH" dirty="0"/>
                        <a:t>ositive Folgen auf anderem Weg fördern</a:t>
                      </a:r>
                    </a:p>
                    <a:p>
                      <a:endParaRPr lang="de-CH" dirty="0"/>
                    </a:p>
                  </a:txBody>
                  <a:tcPr>
                    <a:solidFill>
                      <a:srgbClr val="F42473">
                        <a:alpha val="30196"/>
                      </a:srgbClr>
                    </a:solidFill>
                  </a:tcPr>
                </a:tc>
                <a:tc>
                  <a:txBody>
                    <a:bodyPr/>
                    <a:lstStyle/>
                    <a:p>
                      <a:pPr marL="285750" indent="-285750">
                        <a:buFont typeface="Arial" panose="020B0604020202020204" pitchFamily="34" charset="0"/>
                        <a:buChar char="•"/>
                      </a:pPr>
                      <a:r>
                        <a:rPr lang="de-CH" sz="1800" dirty="0"/>
                        <a:t>Dank</a:t>
                      </a:r>
                      <a:r>
                        <a:rPr lang="de-CH" sz="1800" baseline="0" dirty="0"/>
                        <a:t> Sündenböcken fühlen sich die anderen stark und geeint. Das kann auch erreicht werden, ohne dass andere zu Sündenböcken gemacht werden müssen.</a:t>
                      </a:r>
                    </a:p>
                    <a:p>
                      <a:pPr marL="285750" indent="-285750">
                        <a:buFont typeface="Arial" panose="020B0604020202020204" pitchFamily="34" charset="0"/>
                        <a:buChar char="•"/>
                      </a:pPr>
                      <a:r>
                        <a:rPr lang="de-CH" sz="1800" baseline="0" dirty="0"/>
                        <a:t>In gewissen Fällen ist das Verhalten der gemobbten Person «mitschuldig» am Mobbing. Oft beginnen gemobbte Personen ihr Verhalten zu hinterfragen und sich zu verändern.</a:t>
                      </a:r>
                      <a:endParaRPr lang="de-CH" sz="1800" dirty="0"/>
                    </a:p>
                  </a:txBody>
                  <a:tcPr>
                    <a:solidFill>
                      <a:srgbClr val="F42473">
                        <a:alpha val="30196"/>
                      </a:srgbClr>
                    </a:solidFill>
                  </a:tcPr>
                </a:tc>
                <a:extLst>
                  <a:ext uri="{0D108BD9-81ED-4DB2-BD59-A6C34878D82A}">
                    <a16:rowId xmlns:a16="http://schemas.microsoft.com/office/drawing/2014/main" val="1185021036"/>
                  </a:ext>
                </a:extLst>
              </a:tr>
            </a:tbl>
          </a:graphicData>
        </a:graphic>
      </p:graphicFrame>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8520" y="365126"/>
            <a:ext cx="1782498" cy="1782498"/>
          </a:xfrm>
          <a:prstGeom prst="rect">
            <a:avLst/>
          </a:prstGeom>
        </p:spPr>
      </p:pic>
      <p:sp>
        <p:nvSpPr>
          <p:cNvPr id="3" name="Foliennummernplatzhalter 2"/>
          <p:cNvSpPr>
            <a:spLocks noGrp="1"/>
          </p:cNvSpPr>
          <p:nvPr>
            <p:ph type="sldNum" sz="quarter" idx="12"/>
          </p:nvPr>
        </p:nvSpPr>
        <p:spPr/>
        <p:txBody>
          <a:bodyPr/>
          <a:lstStyle/>
          <a:p>
            <a:fld id="{4BCA5616-36D5-4E6B-BEE7-C122F5401B9B}" type="slidenum">
              <a:rPr lang="de-CH" smtClean="0"/>
              <a:pPr/>
              <a:t>31</a:t>
            </a:fld>
            <a:endParaRPr lang="de-CH" dirty="0"/>
          </a:p>
        </p:txBody>
      </p:sp>
    </p:spTree>
    <p:extLst>
      <p:ext uri="{BB962C8B-B14F-4D97-AF65-F5344CB8AC3E}">
        <p14:creationId xmlns:p14="http://schemas.microsoft.com/office/powerpoint/2010/main" val="4167752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negatives Beispiel: Suchtmittel</a:t>
            </a:r>
          </a:p>
        </p:txBody>
      </p:sp>
      <p:sp>
        <p:nvSpPr>
          <p:cNvPr id="5" name="Textplatzhalter 4"/>
          <p:cNvSpPr>
            <a:spLocks noGrp="1"/>
          </p:cNvSpPr>
          <p:nvPr>
            <p:ph type="body" sz="quarter" idx="13"/>
          </p:nvPr>
        </p:nvSpPr>
        <p:spPr>
          <a:xfrm>
            <a:off x="266700" y="6408058"/>
            <a:ext cx="11125200" cy="482600"/>
          </a:xfrm>
        </p:spPr>
        <p:txBody>
          <a:bodyPr/>
          <a:lstStyle/>
          <a:p>
            <a:r>
              <a:rPr lang="de-CH" dirty="0"/>
              <a:t>Suchtmittel führen in vielen Teams zu Diskussionen.</a:t>
            </a:r>
          </a:p>
        </p:txBody>
      </p:sp>
      <p:graphicFrame>
        <p:nvGraphicFramePr>
          <p:cNvPr id="6" name="Tabelle 5"/>
          <p:cNvGraphicFramePr>
            <a:graphicFrameLocks noGrp="1"/>
          </p:cNvGraphicFramePr>
          <p:nvPr>
            <p:extLst>
              <p:ext uri="{D42A27DB-BD31-4B8C-83A1-F6EECF244321}">
                <p14:modId xmlns:p14="http://schemas.microsoft.com/office/powerpoint/2010/main" val="3627684502"/>
              </p:ext>
            </p:extLst>
          </p:nvPr>
        </p:nvGraphicFramePr>
        <p:xfrm>
          <a:off x="332508" y="2058940"/>
          <a:ext cx="11508510" cy="4211320"/>
        </p:xfrm>
        <a:graphic>
          <a:graphicData uri="http://schemas.openxmlformats.org/drawingml/2006/table">
            <a:tbl>
              <a:tblPr firstRow="1" bandRow="1">
                <a:tableStyleId>{5940675A-B579-460E-94D1-54222C63F5DA}</a:tableStyleId>
              </a:tblPr>
              <a:tblGrid>
                <a:gridCol w="2724728">
                  <a:extLst>
                    <a:ext uri="{9D8B030D-6E8A-4147-A177-3AD203B41FA5}">
                      <a16:colId xmlns:a16="http://schemas.microsoft.com/office/drawing/2014/main" val="2619505165"/>
                    </a:ext>
                  </a:extLst>
                </a:gridCol>
                <a:gridCol w="8783782">
                  <a:extLst>
                    <a:ext uri="{9D8B030D-6E8A-4147-A177-3AD203B41FA5}">
                      <a16:colId xmlns:a16="http://schemas.microsoft.com/office/drawing/2014/main" val="143159801"/>
                    </a:ext>
                  </a:extLst>
                </a:gridCol>
              </a:tblGrid>
              <a:tr h="370840">
                <a:tc>
                  <a:txBody>
                    <a:bodyPr/>
                    <a:lstStyle/>
                    <a:p>
                      <a:r>
                        <a:rPr lang="de-CH" b="1" dirty="0">
                          <a:solidFill>
                            <a:srgbClr val="CC006B"/>
                          </a:solidFill>
                        </a:rPr>
                        <a:t>Beschrieb</a:t>
                      </a:r>
                    </a:p>
                  </a:txBody>
                  <a:tcPr>
                    <a:solidFill>
                      <a:srgbClr val="F42473">
                        <a:alpha val="30196"/>
                      </a:srgbClr>
                    </a:solidFill>
                  </a:tcPr>
                </a:tc>
                <a:tc>
                  <a:txBody>
                    <a:bodyPr/>
                    <a:lstStyle/>
                    <a:p>
                      <a:r>
                        <a:rPr lang="de-CH" sz="1800" dirty="0"/>
                        <a:t>Das</a:t>
                      </a:r>
                      <a:r>
                        <a:rPr lang="de-CH" sz="1800" baseline="0" dirty="0"/>
                        <a:t> Team übertreibt den Suchtmittelkonsum (oder Kinder konsumieren z.T. </a:t>
                      </a:r>
                      <a:r>
                        <a:rPr lang="de-CH" sz="1800" baseline="0" dirty="0" err="1"/>
                        <a:t>Zigis</a:t>
                      </a:r>
                      <a:r>
                        <a:rPr lang="de-CH" sz="1800" baseline="0" dirty="0"/>
                        <a:t> und </a:t>
                      </a:r>
                      <a:r>
                        <a:rPr lang="de-CH" sz="1800" baseline="0" dirty="0" err="1"/>
                        <a:t>Alk</a:t>
                      </a:r>
                      <a:r>
                        <a:rPr lang="de-CH" sz="1800" baseline="0" dirty="0"/>
                        <a:t>).</a:t>
                      </a:r>
                    </a:p>
                  </a:txBody>
                  <a:tcPr>
                    <a:solidFill>
                      <a:srgbClr val="F42473">
                        <a:alpha val="30196"/>
                      </a:srgbClr>
                    </a:solidFill>
                  </a:tcPr>
                </a:tc>
                <a:extLst>
                  <a:ext uri="{0D108BD9-81ED-4DB2-BD59-A6C34878D82A}">
                    <a16:rowId xmlns:a16="http://schemas.microsoft.com/office/drawing/2014/main" val="3069731687"/>
                  </a:ext>
                </a:extLst>
              </a:tr>
              <a:tr h="370840">
                <a:tc>
                  <a:txBody>
                    <a:bodyPr/>
                    <a:lstStyle/>
                    <a:p>
                      <a:r>
                        <a:rPr lang="de-CH" sz="1800" b="1" dirty="0">
                          <a:solidFill>
                            <a:srgbClr val="CC006B"/>
                          </a:solidFill>
                        </a:rPr>
                        <a:t>mögliche Ursachen</a:t>
                      </a:r>
                    </a:p>
                    <a:p>
                      <a:r>
                        <a:rPr lang="de-CH" sz="1800" dirty="0"/>
                        <a:t>&gt; </a:t>
                      </a:r>
                      <a:r>
                        <a:rPr lang="de-CH" dirty="0"/>
                        <a:t>deuten auf erste Lösungsansätze hin</a:t>
                      </a:r>
                    </a:p>
                  </a:txBody>
                  <a:tcPr>
                    <a:solidFill>
                      <a:srgbClr val="F42473">
                        <a:alpha val="30196"/>
                      </a:srgbClr>
                    </a:solidFill>
                  </a:tcPr>
                </a:tc>
                <a:tc>
                  <a:txBody>
                    <a:bodyPr/>
                    <a:lstStyle/>
                    <a:p>
                      <a:pPr marL="285750" indent="-285750">
                        <a:buFont typeface="Arial" panose="020B0604020202020204" pitchFamily="34" charset="0"/>
                        <a:buChar char="•"/>
                      </a:pPr>
                      <a:r>
                        <a:rPr lang="de-CH" sz="1800" baseline="0" dirty="0"/>
                        <a:t>Der gute Teamgeist führt auch zu vielen Partys mit entsprechendem Suchtmittelkonsum und Gruppendruck.</a:t>
                      </a:r>
                    </a:p>
                    <a:p>
                      <a:pPr marL="285750" indent="-285750">
                        <a:buFont typeface="Arial" panose="020B0604020202020204" pitchFamily="34" charset="0"/>
                        <a:buChar char="•"/>
                      </a:pPr>
                      <a:r>
                        <a:rPr lang="de-CH" sz="1800" baseline="0" dirty="0"/>
                        <a:t>Es gibt kaum Alternativen weil oft nur Alkohol eingekauft wird und weil für das Team am Abend keine Alternativen (Spiele, etc.) bestehen. </a:t>
                      </a:r>
                    </a:p>
                    <a:p>
                      <a:pPr marL="285750" indent="-285750">
                        <a:buFont typeface="Arial" panose="020B0604020202020204" pitchFamily="34" charset="0"/>
                        <a:buChar char="•"/>
                      </a:pPr>
                      <a:r>
                        <a:rPr lang="de-CH" sz="1800" baseline="0" dirty="0"/>
                        <a:t>Die bestehenden Regeln zum Suchtmittelkonsum erfüllen den Zweck nicht.</a:t>
                      </a:r>
                    </a:p>
                    <a:p>
                      <a:pPr marL="285750" indent="-285750">
                        <a:buFont typeface="Arial" panose="020B0604020202020204" pitchFamily="34" charset="0"/>
                        <a:buChar char="•"/>
                      </a:pPr>
                      <a:r>
                        <a:rPr lang="de-CH" sz="1800" baseline="0" dirty="0"/>
                        <a:t>Kinder konsumieren z.T. auch Suchtmittel und das Team schaut weg.</a:t>
                      </a:r>
                    </a:p>
                  </a:txBody>
                  <a:tcPr>
                    <a:solidFill>
                      <a:srgbClr val="F42473">
                        <a:alpha val="30196"/>
                      </a:srgbClr>
                    </a:solidFill>
                  </a:tcPr>
                </a:tc>
                <a:extLst>
                  <a:ext uri="{0D108BD9-81ED-4DB2-BD59-A6C34878D82A}">
                    <a16:rowId xmlns:a16="http://schemas.microsoft.com/office/drawing/2014/main" val="623258950"/>
                  </a:ext>
                </a:extLst>
              </a:tr>
              <a:tr h="370840">
                <a:tc>
                  <a:txBody>
                    <a:bodyPr/>
                    <a:lstStyle/>
                    <a:p>
                      <a:r>
                        <a:rPr lang="de-CH" b="1" dirty="0">
                          <a:solidFill>
                            <a:srgbClr val="CC006B"/>
                          </a:solidFill>
                        </a:rPr>
                        <a:t>mögliche negative Folgen</a:t>
                      </a:r>
                    </a:p>
                    <a:p>
                      <a:r>
                        <a:rPr lang="de-CH" dirty="0"/>
                        <a:t>&gt; </a:t>
                      </a:r>
                      <a:r>
                        <a:rPr lang="de-CH" baseline="0" dirty="0"/>
                        <a:t>gezielt reduzieren</a:t>
                      </a:r>
                      <a:endParaRPr lang="de-CH" dirty="0"/>
                    </a:p>
                  </a:txBody>
                  <a:tcPr>
                    <a:solidFill>
                      <a:srgbClr val="F42473">
                        <a:alpha val="30196"/>
                      </a:srgbClr>
                    </a:solidFill>
                  </a:tcPr>
                </a:tc>
                <a:tc>
                  <a:txBody>
                    <a:bodyPr/>
                    <a:lstStyle/>
                    <a:p>
                      <a:pPr marL="285750" indent="-285750">
                        <a:buFont typeface="Arial" panose="020B0604020202020204" pitchFamily="34" charset="0"/>
                        <a:buChar char="•"/>
                      </a:pPr>
                      <a:r>
                        <a:rPr lang="de-CH" sz="1800" dirty="0"/>
                        <a:t>Unzufriedenheit</a:t>
                      </a:r>
                      <a:r>
                        <a:rPr lang="de-CH" sz="1800" baseline="0" dirty="0"/>
                        <a:t> einzelner Teammitglieder, welche den Suchtmittelkonsum einschränken möchten und den Gruppendruck abbauen möchten (&gt; neue Regeln nötig!?)</a:t>
                      </a:r>
                    </a:p>
                    <a:p>
                      <a:pPr marL="285750" indent="-285750">
                        <a:buFont typeface="Arial" panose="020B0604020202020204" pitchFamily="34" charset="0"/>
                        <a:buChar char="•"/>
                      </a:pPr>
                      <a:r>
                        <a:rPr lang="de-CH" sz="1800" baseline="0" dirty="0"/>
                        <a:t>Vertrauen der Kinder, Eltern, etc. schwindet. Ruf der Schar/Abteilung leidet.</a:t>
                      </a:r>
                      <a:endParaRPr lang="de-CH" sz="1800" dirty="0"/>
                    </a:p>
                    <a:p>
                      <a:pPr marL="285750" indent="-285750">
                        <a:buFont typeface="Arial" panose="020B0604020202020204" pitchFamily="34" charset="0"/>
                        <a:buChar char="•"/>
                      </a:pPr>
                      <a:r>
                        <a:rPr lang="de-CH" sz="1800" baseline="0" dirty="0"/>
                        <a:t>Gefahren / Notfälle im Lager </a:t>
                      </a:r>
                    </a:p>
                  </a:txBody>
                  <a:tcPr>
                    <a:solidFill>
                      <a:srgbClr val="F42473">
                        <a:alpha val="30196"/>
                      </a:srgbClr>
                    </a:solidFill>
                  </a:tcPr>
                </a:tc>
                <a:extLst>
                  <a:ext uri="{0D108BD9-81ED-4DB2-BD59-A6C34878D82A}">
                    <a16:rowId xmlns:a16="http://schemas.microsoft.com/office/drawing/2014/main" val="3984721503"/>
                  </a:ext>
                </a:extLst>
              </a:tr>
              <a:tr h="370840">
                <a:tc>
                  <a:txBody>
                    <a:bodyPr/>
                    <a:lstStyle/>
                    <a:p>
                      <a:r>
                        <a:rPr lang="de-CH" b="1" dirty="0">
                          <a:solidFill>
                            <a:srgbClr val="CC006B"/>
                          </a:solidFill>
                        </a:rPr>
                        <a:t>mögliche positive</a:t>
                      </a:r>
                      <a:r>
                        <a:rPr lang="de-CH" b="1" baseline="0" dirty="0">
                          <a:solidFill>
                            <a:srgbClr val="CC006B"/>
                          </a:solidFill>
                        </a:rPr>
                        <a:t> Folgen</a:t>
                      </a: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a:t>&gt; p</a:t>
                      </a:r>
                      <a:r>
                        <a:rPr lang="de-CH" dirty="0"/>
                        <a:t>ositive Folgen auf anderem Weg fördern</a:t>
                      </a:r>
                    </a:p>
                  </a:txBody>
                  <a:tcPr>
                    <a:solidFill>
                      <a:srgbClr val="F42473">
                        <a:alpha val="30196"/>
                      </a:srgbClr>
                    </a:solidFill>
                  </a:tcPr>
                </a:tc>
                <a:tc>
                  <a:txBody>
                    <a:bodyPr/>
                    <a:lstStyle/>
                    <a:p>
                      <a:pPr marL="285750" indent="-285750">
                        <a:buFont typeface="Arial" panose="020B0604020202020204" pitchFamily="34" charset="0"/>
                        <a:buChar char="•"/>
                      </a:pPr>
                      <a:r>
                        <a:rPr lang="de-CH" sz="1800" dirty="0"/>
                        <a:t>Rituale (auch Sucht- resp. Genussmittel) </a:t>
                      </a:r>
                      <a:r>
                        <a:rPr lang="de-CH" sz="1800" baseline="0" dirty="0"/>
                        <a:t>können Freundschaften vertiefen und Teams fördern! &gt; Anstelle der Suchtmittel können andere Positive Rituale gesucht werden.</a:t>
                      </a:r>
                    </a:p>
                  </a:txBody>
                  <a:tcPr>
                    <a:solidFill>
                      <a:srgbClr val="F42473">
                        <a:alpha val="30196"/>
                      </a:srgbClr>
                    </a:solidFill>
                  </a:tcPr>
                </a:tc>
                <a:extLst>
                  <a:ext uri="{0D108BD9-81ED-4DB2-BD59-A6C34878D82A}">
                    <a16:rowId xmlns:a16="http://schemas.microsoft.com/office/drawing/2014/main" val="1185021036"/>
                  </a:ext>
                </a:extLst>
              </a:tr>
            </a:tbl>
          </a:graphicData>
        </a:graphic>
      </p:graphicFrame>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5115" y="279669"/>
            <a:ext cx="1702341" cy="1702341"/>
          </a:xfrm>
          <a:prstGeom prst="rect">
            <a:avLst/>
          </a:prstGeom>
        </p:spPr>
      </p:pic>
      <p:sp>
        <p:nvSpPr>
          <p:cNvPr id="3" name="Foliennummernplatzhalter 2"/>
          <p:cNvSpPr>
            <a:spLocks noGrp="1"/>
          </p:cNvSpPr>
          <p:nvPr>
            <p:ph type="sldNum" sz="quarter" idx="12"/>
          </p:nvPr>
        </p:nvSpPr>
        <p:spPr/>
        <p:txBody>
          <a:bodyPr/>
          <a:lstStyle/>
          <a:p>
            <a:fld id="{4BCA5616-36D5-4E6B-BEE7-C122F5401B9B}" type="slidenum">
              <a:rPr lang="de-CH" smtClean="0"/>
              <a:pPr/>
              <a:t>32</a:t>
            </a:fld>
            <a:endParaRPr lang="de-CH" dirty="0"/>
          </a:p>
        </p:txBody>
      </p:sp>
    </p:spTree>
    <p:extLst>
      <p:ext uri="{BB962C8B-B14F-4D97-AF65-F5344CB8AC3E}">
        <p14:creationId xmlns:p14="http://schemas.microsoft.com/office/powerpoint/2010/main" val="834357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negatives Beispiel: oft zu lange Diskussionen im Team</a:t>
            </a:r>
          </a:p>
        </p:txBody>
      </p:sp>
      <p:sp>
        <p:nvSpPr>
          <p:cNvPr id="5" name="Textplatzhalter 4"/>
          <p:cNvSpPr>
            <a:spLocks noGrp="1"/>
          </p:cNvSpPr>
          <p:nvPr>
            <p:ph type="body" sz="quarter" idx="13"/>
          </p:nvPr>
        </p:nvSpPr>
        <p:spPr>
          <a:xfrm>
            <a:off x="266700" y="6418944"/>
            <a:ext cx="11125200" cy="482600"/>
          </a:xfrm>
        </p:spPr>
        <p:txBody>
          <a:bodyPr/>
          <a:lstStyle/>
          <a:p>
            <a:r>
              <a:rPr lang="de-CH" dirty="0"/>
              <a:t>Wer hat welche Kompetenzen? Wann/wo muss das ganze Team mitentscheiden?</a:t>
            </a:r>
          </a:p>
        </p:txBody>
      </p:sp>
      <p:graphicFrame>
        <p:nvGraphicFramePr>
          <p:cNvPr id="6" name="Tabelle 5"/>
          <p:cNvGraphicFramePr>
            <a:graphicFrameLocks noGrp="1"/>
          </p:cNvGraphicFramePr>
          <p:nvPr>
            <p:extLst>
              <p:ext uri="{D42A27DB-BD31-4B8C-83A1-F6EECF244321}">
                <p14:modId xmlns:p14="http://schemas.microsoft.com/office/powerpoint/2010/main" val="389593054"/>
              </p:ext>
            </p:extLst>
          </p:nvPr>
        </p:nvGraphicFramePr>
        <p:xfrm>
          <a:off x="332508" y="2032000"/>
          <a:ext cx="11508510" cy="4206240"/>
        </p:xfrm>
        <a:graphic>
          <a:graphicData uri="http://schemas.openxmlformats.org/drawingml/2006/table">
            <a:tbl>
              <a:tblPr firstRow="1" bandRow="1">
                <a:tableStyleId>{5940675A-B579-460E-94D1-54222C63F5DA}</a:tableStyleId>
              </a:tblPr>
              <a:tblGrid>
                <a:gridCol w="2724728">
                  <a:extLst>
                    <a:ext uri="{9D8B030D-6E8A-4147-A177-3AD203B41FA5}">
                      <a16:colId xmlns:a16="http://schemas.microsoft.com/office/drawing/2014/main" val="2619505165"/>
                    </a:ext>
                  </a:extLst>
                </a:gridCol>
                <a:gridCol w="8783782">
                  <a:extLst>
                    <a:ext uri="{9D8B030D-6E8A-4147-A177-3AD203B41FA5}">
                      <a16:colId xmlns:a16="http://schemas.microsoft.com/office/drawing/2014/main" val="143159801"/>
                    </a:ext>
                  </a:extLst>
                </a:gridCol>
              </a:tblGrid>
              <a:tr h="295564">
                <a:tc>
                  <a:txBody>
                    <a:bodyPr/>
                    <a:lstStyle/>
                    <a:p>
                      <a:r>
                        <a:rPr lang="de-CH" b="1" dirty="0">
                          <a:solidFill>
                            <a:srgbClr val="CC006B"/>
                          </a:solidFill>
                        </a:rPr>
                        <a:t>Beschrieb</a:t>
                      </a:r>
                    </a:p>
                  </a:txBody>
                  <a:tcPr>
                    <a:solidFill>
                      <a:srgbClr val="F42473">
                        <a:alpha val="30196"/>
                      </a:srgbClr>
                    </a:solidFill>
                  </a:tcPr>
                </a:tc>
                <a:tc>
                  <a:txBody>
                    <a:bodyPr/>
                    <a:lstStyle/>
                    <a:p>
                      <a:r>
                        <a:rPr lang="de-CH" sz="1800" dirty="0"/>
                        <a:t>Lange Diskussionen im Team </a:t>
                      </a:r>
                      <a:r>
                        <a:rPr lang="de-CH" sz="1800" baseline="0" dirty="0"/>
                        <a:t>rauben vielen Teammitgliedern die Lust an der Jugendarbeit.</a:t>
                      </a:r>
                      <a:endParaRPr lang="de-CH" sz="1800" dirty="0"/>
                    </a:p>
                  </a:txBody>
                  <a:tcPr>
                    <a:solidFill>
                      <a:srgbClr val="F42473">
                        <a:alpha val="30196"/>
                      </a:srgbClr>
                    </a:solidFill>
                  </a:tcPr>
                </a:tc>
                <a:extLst>
                  <a:ext uri="{0D108BD9-81ED-4DB2-BD59-A6C34878D82A}">
                    <a16:rowId xmlns:a16="http://schemas.microsoft.com/office/drawing/2014/main" val="3069731687"/>
                  </a:ext>
                </a:extLst>
              </a:tr>
              <a:tr h="1171568">
                <a:tc>
                  <a:txBody>
                    <a:bodyPr/>
                    <a:lstStyle/>
                    <a:p>
                      <a:r>
                        <a:rPr lang="de-CH" sz="1800" b="1" dirty="0">
                          <a:solidFill>
                            <a:srgbClr val="CC006B"/>
                          </a:solidFill>
                        </a:rPr>
                        <a:t>mögliche Ursachen</a:t>
                      </a:r>
                    </a:p>
                    <a:p>
                      <a:r>
                        <a:rPr lang="de-CH" sz="1800" dirty="0"/>
                        <a:t>&gt; </a:t>
                      </a:r>
                      <a:r>
                        <a:rPr lang="de-CH" dirty="0"/>
                        <a:t>deuten auf erste Lösungsansätze hin</a:t>
                      </a:r>
                    </a:p>
                  </a:txBody>
                  <a:tcPr>
                    <a:solidFill>
                      <a:srgbClr val="F42473">
                        <a:alpha val="30196"/>
                      </a:srgbClr>
                    </a:solidFill>
                  </a:tcPr>
                </a:tc>
                <a:tc>
                  <a:txBody>
                    <a:bodyPr/>
                    <a:lstStyle/>
                    <a:p>
                      <a:pPr marL="285750" indent="-285750">
                        <a:buFont typeface="Arial" panose="020B0604020202020204" pitchFamily="34" charset="0"/>
                        <a:buChar char="•"/>
                      </a:pPr>
                      <a:r>
                        <a:rPr lang="de-CH" sz="1800" baseline="0" dirty="0"/>
                        <a:t>Perfektionismus, übertriebenes Mitbestimmungsrecht, alle Teammitglieder möchten ihre Meinung durchsetzen und einzelne Teammitglieder glauben alles besser zu wissen.</a:t>
                      </a:r>
                    </a:p>
                    <a:p>
                      <a:pPr marL="285750" indent="-285750">
                        <a:buFont typeface="Arial" panose="020B0604020202020204" pitchFamily="34" charset="0"/>
                        <a:buChar char="•"/>
                      </a:pPr>
                      <a:r>
                        <a:rPr lang="de-CH" sz="1800" baseline="0" dirty="0"/>
                        <a:t>Zu flache Hierarchie (niemand entscheidet), häufige Abschweifungen bei Diskussionen, keine Zielgerichtete Höck- resp. Diskussionsleitung</a:t>
                      </a:r>
                    </a:p>
                  </a:txBody>
                  <a:tcPr>
                    <a:solidFill>
                      <a:srgbClr val="F42473">
                        <a:alpha val="30196"/>
                      </a:srgbClr>
                    </a:solidFill>
                  </a:tcPr>
                </a:tc>
                <a:extLst>
                  <a:ext uri="{0D108BD9-81ED-4DB2-BD59-A6C34878D82A}">
                    <a16:rowId xmlns:a16="http://schemas.microsoft.com/office/drawing/2014/main" val="623258950"/>
                  </a:ext>
                </a:extLst>
              </a:tr>
              <a:tr h="1712292">
                <a:tc>
                  <a:txBody>
                    <a:bodyPr/>
                    <a:lstStyle/>
                    <a:p>
                      <a:r>
                        <a:rPr lang="de-CH" b="1" dirty="0">
                          <a:solidFill>
                            <a:srgbClr val="CC006B"/>
                          </a:solidFill>
                        </a:rPr>
                        <a:t>mögliche negative Folgen</a:t>
                      </a:r>
                    </a:p>
                    <a:p>
                      <a:r>
                        <a:rPr lang="de-CH" dirty="0"/>
                        <a:t>&gt; </a:t>
                      </a:r>
                      <a:r>
                        <a:rPr lang="de-CH" baseline="0" dirty="0"/>
                        <a:t>gezielt reduzieren</a:t>
                      </a:r>
                      <a:endParaRPr lang="de-CH" dirty="0"/>
                    </a:p>
                  </a:txBody>
                  <a:tcPr>
                    <a:solidFill>
                      <a:srgbClr val="F42473">
                        <a:alpha val="30196"/>
                      </a:srgb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baseline="0" dirty="0"/>
                        <a:t>Dem Team fehlt die Freizeit (statt zu viel reden lieber aktiv werden und mit den Kindern die Lagerfreizeit geniessen)</a:t>
                      </a:r>
                    </a:p>
                    <a:p>
                      <a:pPr marL="285750" indent="-285750">
                        <a:buFont typeface="Arial" panose="020B0604020202020204" pitchFamily="34" charset="0"/>
                        <a:buChar char="•"/>
                      </a:pPr>
                      <a:r>
                        <a:rPr lang="de-CH" sz="1800" baseline="0" dirty="0"/>
                        <a:t>Alles wird dramatisiert &gt; auch ausserhalb der Höcks. Stimmung kann kippen.</a:t>
                      </a:r>
                    </a:p>
                    <a:p>
                      <a:pPr marL="285750" indent="-285750">
                        <a:buFont typeface="Arial" panose="020B0604020202020204" pitchFamily="34" charset="0"/>
                        <a:buChar char="•"/>
                      </a:pPr>
                      <a:r>
                        <a:rPr lang="de-CH" sz="1800" baseline="0" dirty="0"/>
                        <a:t>Einzelne Leiter/innen machen lieber nichts statt was falsches, das dann im Höck wieder zu ewigen Diskussionen führt (Initiativen werden abgewürgt – Leiter/innen resignieren)</a:t>
                      </a:r>
                    </a:p>
                    <a:p>
                      <a:pPr marL="0" indent="0">
                        <a:buFont typeface="Arial" panose="020B0604020202020204" pitchFamily="34" charset="0"/>
                        <a:buNone/>
                      </a:pPr>
                      <a:r>
                        <a:rPr lang="de-CH" sz="1800" baseline="0" dirty="0"/>
                        <a:t>&gt;   Hierarchien und Verantwortlichkeiten festlegen (verschiedene Meinungen akzeptieren).</a:t>
                      </a:r>
                    </a:p>
                  </a:txBody>
                  <a:tcPr>
                    <a:solidFill>
                      <a:srgbClr val="F42473">
                        <a:alpha val="30196"/>
                      </a:srgbClr>
                    </a:solidFill>
                  </a:tcPr>
                </a:tc>
                <a:extLst>
                  <a:ext uri="{0D108BD9-81ED-4DB2-BD59-A6C34878D82A}">
                    <a16:rowId xmlns:a16="http://schemas.microsoft.com/office/drawing/2014/main" val="3984721503"/>
                  </a:ext>
                </a:extLst>
              </a:tr>
              <a:tr h="901206">
                <a:tc>
                  <a:txBody>
                    <a:bodyPr/>
                    <a:lstStyle/>
                    <a:p>
                      <a:r>
                        <a:rPr lang="de-CH" b="1" dirty="0">
                          <a:solidFill>
                            <a:srgbClr val="CC006B"/>
                          </a:solidFill>
                        </a:rPr>
                        <a:t>mögliche positive</a:t>
                      </a:r>
                      <a:r>
                        <a:rPr lang="de-CH" b="1" baseline="0" dirty="0">
                          <a:solidFill>
                            <a:srgbClr val="CC006B"/>
                          </a:solidFill>
                        </a:rPr>
                        <a:t> Folgen</a:t>
                      </a: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a:t>&gt; p</a:t>
                      </a:r>
                      <a:r>
                        <a:rPr lang="de-CH" dirty="0"/>
                        <a:t>ositive Folgen auf anderem Weg fördern</a:t>
                      </a:r>
                    </a:p>
                  </a:txBody>
                  <a:tcPr>
                    <a:solidFill>
                      <a:srgbClr val="F42473">
                        <a:alpha val="30196"/>
                      </a:srgbClr>
                    </a:solidFill>
                  </a:tcPr>
                </a:tc>
                <a:tc>
                  <a:txBody>
                    <a:bodyPr/>
                    <a:lstStyle/>
                    <a:p>
                      <a:pPr marL="285750" indent="-285750" algn="l" defTabSz="914400" rtl="0" eaLnBrk="1" latinLnBrk="0" hangingPunct="1">
                        <a:buFont typeface="Arial" panose="020B0604020202020204" pitchFamily="34" charset="0"/>
                        <a:buChar char="•"/>
                      </a:pPr>
                      <a:r>
                        <a:rPr lang="de-CH" sz="1800" dirty="0"/>
                        <a:t>Dank</a:t>
                      </a:r>
                      <a:r>
                        <a:rPr lang="de-CH" sz="1800" baseline="0" dirty="0"/>
                        <a:t> Diskussionen (im richtigen Mass) können viele Probleme verhindert werden und das Team kann geeint auftreten. </a:t>
                      </a:r>
                    </a:p>
                    <a:p>
                      <a:pPr marL="285750" indent="-285750" algn="l" defTabSz="914400" rtl="0" eaLnBrk="1" latinLnBrk="0" hangingPunct="1">
                        <a:buFont typeface="Arial" panose="020B0604020202020204" pitchFamily="34" charset="0"/>
                        <a:buChar char="•"/>
                      </a:pPr>
                      <a:r>
                        <a:rPr lang="de-CH" sz="1800" baseline="0" dirty="0"/>
                        <a:t>Junge Leiter/innen können von den Erfahrungen der alten Hasen profitieren.</a:t>
                      </a:r>
                    </a:p>
                  </a:txBody>
                  <a:tcPr>
                    <a:solidFill>
                      <a:srgbClr val="F42473">
                        <a:alpha val="30196"/>
                      </a:srgbClr>
                    </a:solidFill>
                  </a:tcPr>
                </a:tc>
                <a:extLst>
                  <a:ext uri="{0D108BD9-81ED-4DB2-BD59-A6C34878D82A}">
                    <a16:rowId xmlns:a16="http://schemas.microsoft.com/office/drawing/2014/main" val="1185021036"/>
                  </a:ext>
                </a:extLst>
              </a:tr>
            </a:tbl>
          </a:graphicData>
        </a:graphic>
      </p:graphicFrame>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931" y="0"/>
            <a:ext cx="2027087" cy="2157393"/>
          </a:xfrm>
          <a:prstGeom prst="rect">
            <a:avLst/>
          </a:prstGeom>
        </p:spPr>
      </p:pic>
      <p:sp>
        <p:nvSpPr>
          <p:cNvPr id="3" name="Foliennummernplatzhalter 2"/>
          <p:cNvSpPr>
            <a:spLocks noGrp="1"/>
          </p:cNvSpPr>
          <p:nvPr>
            <p:ph type="sldNum" sz="quarter" idx="12"/>
          </p:nvPr>
        </p:nvSpPr>
        <p:spPr/>
        <p:txBody>
          <a:bodyPr/>
          <a:lstStyle/>
          <a:p>
            <a:fld id="{4BCA5616-36D5-4E6B-BEE7-C122F5401B9B}" type="slidenum">
              <a:rPr lang="de-CH" smtClean="0"/>
              <a:pPr/>
              <a:t>33</a:t>
            </a:fld>
            <a:endParaRPr lang="de-CH" dirty="0"/>
          </a:p>
        </p:txBody>
      </p:sp>
    </p:spTree>
    <p:extLst>
      <p:ext uri="{BB962C8B-B14F-4D97-AF65-F5344CB8AC3E}">
        <p14:creationId xmlns:p14="http://schemas.microsoft.com/office/powerpoint/2010/main" val="3655140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20735" y="355890"/>
            <a:ext cx="9334559" cy="1096282"/>
          </a:xfrm>
        </p:spPr>
        <p:txBody>
          <a:bodyPr/>
          <a:lstStyle/>
          <a:p>
            <a:r>
              <a:rPr lang="de-CH" b="1" dirty="0"/>
              <a:t>Strategie Bsp. «lange Diskussionen im Team»</a:t>
            </a:r>
          </a:p>
        </p:txBody>
      </p:sp>
      <p:pic>
        <p:nvPicPr>
          <p:cNvPr id="6" name="Inhaltsplatzhalter 5"/>
          <p:cNvPicPr>
            <a:picLocks noGrp="1" noChangeAspect="1"/>
          </p:cNvPicPr>
          <p:nvPr>
            <p:ph idx="1"/>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128818" y="3708252"/>
            <a:ext cx="1360276" cy="1360276"/>
          </a:xfrm>
        </p:spPr>
      </p:pic>
      <p:sp>
        <p:nvSpPr>
          <p:cNvPr id="5" name="Textplatzhalter 4"/>
          <p:cNvSpPr>
            <a:spLocks noGrp="1"/>
          </p:cNvSpPr>
          <p:nvPr>
            <p:ph type="body" sz="quarter" idx="13"/>
          </p:nvPr>
        </p:nvSpPr>
        <p:spPr>
          <a:xfrm>
            <a:off x="266700" y="6418944"/>
            <a:ext cx="11125200" cy="482600"/>
          </a:xfrm>
        </p:spPr>
        <p:txBody>
          <a:bodyPr/>
          <a:lstStyle/>
          <a:p>
            <a:r>
              <a:rPr lang="de-CH" dirty="0"/>
              <a:t>Nicht immer sind alle vier Lagerbereiche betroffen.</a:t>
            </a:r>
          </a:p>
        </p:txBody>
      </p:sp>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1397" y="2144652"/>
            <a:ext cx="881943" cy="881943"/>
          </a:xfrm>
          <a:prstGeom prst="rect">
            <a:avLst/>
          </a:prstGeom>
        </p:spPr>
      </p:pic>
      <p:pic>
        <p:nvPicPr>
          <p:cNvPr id="12" name="Grafik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173" y="2144652"/>
            <a:ext cx="769135" cy="769135"/>
          </a:xfrm>
          <a:prstGeom prst="rect">
            <a:avLst/>
          </a:prstGeom>
        </p:spPr>
      </p:pic>
      <p:pic>
        <p:nvPicPr>
          <p:cNvPr id="14" name="Grafik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6699" y="5209431"/>
            <a:ext cx="878609" cy="878609"/>
          </a:xfrm>
          <a:prstGeom prst="rect">
            <a:avLst/>
          </a:prstGeom>
        </p:spPr>
      </p:pic>
      <p:pic>
        <p:nvPicPr>
          <p:cNvPr id="15" name="Grafik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4257" y="5209309"/>
            <a:ext cx="878731" cy="878731"/>
          </a:xfrm>
          <a:prstGeom prst="rect">
            <a:avLst/>
          </a:prstGeom>
        </p:spPr>
      </p:pic>
      <p:pic>
        <p:nvPicPr>
          <p:cNvPr id="16" name="Grafik 15"/>
          <p:cNvPicPr>
            <a:picLocks noChangeAspect="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7664734">
            <a:off x="4885558" y="3333834"/>
            <a:ext cx="770479" cy="770479"/>
          </a:xfrm>
          <a:prstGeom prst="rect">
            <a:avLst/>
          </a:prstGeom>
        </p:spPr>
      </p:pic>
      <p:sp>
        <p:nvSpPr>
          <p:cNvPr id="3" name="Textfeld 2"/>
          <p:cNvSpPr txBox="1"/>
          <p:nvPr/>
        </p:nvSpPr>
        <p:spPr>
          <a:xfrm>
            <a:off x="1367461" y="1922848"/>
            <a:ext cx="3555679" cy="3631763"/>
          </a:xfrm>
          <a:prstGeom prst="rect">
            <a:avLst/>
          </a:prstGeom>
          <a:noFill/>
        </p:spPr>
        <p:txBody>
          <a:bodyPr wrap="square" rtlCol="0">
            <a:spAutoFit/>
          </a:bodyPr>
          <a:lstStyle/>
          <a:p>
            <a:r>
              <a:rPr lang="de-CH" sz="2000" b="1" dirty="0"/>
              <a:t>Lageralltag</a:t>
            </a:r>
          </a:p>
          <a:p>
            <a:r>
              <a:rPr lang="de-CH" dirty="0"/>
              <a:t>• kaum Massnahmen</a:t>
            </a:r>
          </a:p>
          <a:p>
            <a:endParaRPr lang="de-CH" dirty="0"/>
          </a:p>
          <a:p>
            <a:endParaRPr lang="de-CH" dirty="0"/>
          </a:p>
          <a:p>
            <a:endParaRPr lang="de-CH" dirty="0"/>
          </a:p>
          <a:p>
            <a:endParaRPr lang="de-CH" dirty="0"/>
          </a:p>
          <a:p>
            <a:endParaRPr lang="de-CH" dirty="0"/>
          </a:p>
          <a:p>
            <a:endParaRPr lang="de-CH" dirty="0"/>
          </a:p>
          <a:p>
            <a:endParaRPr lang="de-CH" dirty="0"/>
          </a:p>
          <a:p>
            <a:endParaRPr lang="de-CH" dirty="0"/>
          </a:p>
          <a:p>
            <a:pPr>
              <a:spcBef>
                <a:spcPts val="1200"/>
              </a:spcBef>
            </a:pPr>
            <a:r>
              <a:rPr lang="de-CH" sz="2000" b="1" dirty="0"/>
              <a:t>Lagergestaltung</a:t>
            </a:r>
          </a:p>
          <a:p>
            <a:r>
              <a:rPr lang="de-CH" dirty="0"/>
              <a:t>• kaum Massnahmen</a:t>
            </a:r>
          </a:p>
        </p:txBody>
      </p:sp>
      <p:sp>
        <p:nvSpPr>
          <p:cNvPr id="13" name="Textfeld 12"/>
          <p:cNvSpPr txBox="1"/>
          <p:nvPr/>
        </p:nvSpPr>
        <p:spPr>
          <a:xfrm>
            <a:off x="6912864" y="1836402"/>
            <a:ext cx="3898533" cy="3908762"/>
          </a:xfrm>
          <a:prstGeom prst="rect">
            <a:avLst/>
          </a:prstGeom>
          <a:noFill/>
        </p:spPr>
        <p:txBody>
          <a:bodyPr wrap="square" rtlCol="0">
            <a:spAutoFit/>
          </a:bodyPr>
          <a:lstStyle/>
          <a:p>
            <a:r>
              <a:rPr lang="de-CH" sz="2000" b="1" dirty="0"/>
              <a:t>Kinder</a:t>
            </a:r>
          </a:p>
          <a:p>
            <a:r>
              <a:rPr lang="de-CH" dirty="0"/>
              <a:t>• viel Zeit mit Kindern verbringen und das Lagerleben geniessen statt alle Details im Team besprechen.</a:t>
            </a:r>
          </a:p>
          <a:p>
            <a:endParaRPr lang="de-CH" dirty="0"/>
          </a:p>
          <a:p>
            <a:endParaRPr lang="de-CH" dirty="0"/>
          </a:p>
          <a:p>
            <a:endParaRPr lang="de-CH" dirty="0"/>
          </a:p>
          <a:p>
            <a:endParaRPr lang="de-CH" dirty="0"/>
          </a:p>
          <a:p>
            <a:endParaRPr lang="de-CH" dirty="0"/>
          </a:p>
          <a:p>
            <a:endParaRPr lang="de-CH" dirty="0"/>
          </a:p>
          <a:p>
            <a:pPr>
              <a:spcBef>
                <a:spcPts val="1200"/>
              </a:spcBef>
            </a:pPr>
            <a:r>
              <a:rPr lang="de-CH" sz="2000" b="1" dirty="0"/>
              <a:t>Leitungsteam</a:t>
            </a:r>
          </a:p>
          <a:p>
            <a:r>
              <a:rPr lang="de-CH" dirty="0"/>
              <a:t>• viele Massnahmen möglich &gt; werden am Teamworkshop festgelegt. </a:t>
            </a:r>
          </a:p>
        </p:txBody>
      </p:sp>
      <p:sp>
        <p:nvSpPr>
          <p:cNvPr id="4" name="Foliennummernplatzhalter 3"/>
          <p:cNvSpPr>
            <a:spLocks noGrp="1"/>
          </p:cNvSpPr>
          <p:nvPr>
            <p:ph type="sldNum" sz="quarter" idx="12"/>
          </p:nvPr>
        </p:nvSpPr>
        <p:spPr/>
        <p:txBody>
          <a:bodyPr/>
          <a:lstStyle/>
          <a:p>
            <a:fld id="{4BCA5616-36D5-4E6B-BEE7-C122F5401B9B}" type="slidenum">
              <a:rPr lang="de-CH" smtClean="0"/>
              <a:pPr/>
              <a:t>34</a:t>
            </a:fld>
            <a:endParaRPr lang="de-CH" dirty="0"/>
          </a:p>
        </p:txBody>
      </p:sp>
    </p:spTree>
    <p:extLst>
      <p:ext uri="{BB962C8B-B14F-4D97-AF65-F5344CB8AC3E}">
        <p14:creationId xmlns:p14="http://schemas.microsoft.com/office/powerpoint/2010/main" val="1743636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Danke für die Aufmerksamkeit</a:t>
            </a:r>
            <a:endParaRPr lang="de-CH" dirty="0"/>
          </a:p>
        </p:txBody>
      </p:sp>
      <p:sp>
        <p:nvSpPr>
          <p:cNvPr id="3" name="Inhaltsplatzhalter 2"/>
          <p:cNvSpPr>
            <a:spLocks noGrp="1"/>
          </p:cNvSpPr>
          <p:nvPr>
            <p:ph idx="1"/>
          </p:nvPr>
        </p:nvSpPr>
        <p:spPr/>
        <p:txBody>
          <a:bodyPr>
            <a:normAutofit/>
          </a:bodyPr>
          <a:lstStyle/>
          <a:p>
            <a:endParaRPr lang="de-CH" dirty="0"/>
          </a:p>
          <a:p>
            <a:endParaRPr lang="de-CH" dirty="0"/>
          </a:p>
          <a:p>
            <a:endParaRPr lang="de-CH" dirty="0"/>
          </a:p>
          <a:p>
            <a:endParaRPr lang="de-CH" dirty="0"/>
          </a:p>
          <a:p>
            <a:endParaRPr lang="de-CH" dirty="0"/>
          </a:p>
          <a:p>
            <a:endParaRPr lang="de-CH" dirty="0"/>
          </a:p>
          <a:p>
            <a:pPr marL="0" indent="0">
              <a:buNone/>
            </a:pPr>
            <a:endParaRPr lang="de-CH" dirty="0"/>
          </a:p>
          <a:p>
            <a:pPr marL="0" indent="0">
              <a:buNone/>
            </a:pPr>
            <a:endParaRPr lang="de-CH" sz="3200" b="1" dirty="0">
              <a:solidFill>
                <a:srgbClr val="CC0066"/>
              </a:solidFill>
            </a:endParaRPr>
          </a:p>
        </p:txBody>
      </p:sp>
      <p:sp>
        <p:nvSpPr>
          <p:cNvPr id="5" name="Textplatzhalter 4"/>
          <p:cNvSpPr>
            <a:spLocks noGrp="1"/>
          </p:cNvSpPr>
          <p:nvPr>
            <p:ph type="body" sz="quarter" idx="13"/>
          </p:nvPr>
        </p:nvSpPr>
        <p:spPr>
          <a:xfrm>
            <a:off x="266700" y="6418944"/>
            <a:ext cx="11125200" cy="482600"/>
          </a:xfrm>
        </p:spPr>
        <p:txBody>
          <a:bodyPr/>
          <a:lstStyle/>
          <a:p>
            <a:r>
              <a:rPr lang="de-CH" dirty="0"/>
              <a:t>Voilà-Weekend jeweils nach den Herbstferien</a:t>
            </a:r>
          </a:p>
        </p:txBody>
      </p:sp>
      <p:cxnSp>
        <p:nvCxnSpPr>
          <p:cNvPr id="6" name="Gerader Verbinder 5"/>
          <p:cNvCxnSpPr/>
          <p:nvPr/>
        </p:nvCxnSpPr>
        <p:spPr>
          <a:xfrm flipV="1">
            <a:off x="838200" y="3058908"/>
            <a:ext cx="2564165" cy="2140084"/>
          </a:xfrm>
          <a:prstGeom prst="line">
            <a:avLst/>
          </a:prstGeom>
          <a:ln w="57150">
            <a:solidFill>
              <a:srgbClr val="CC0066"/>
            </a:solidFill>
          </a:ln>
        </p:spPr>
        <p:style>
          <a:lnRef idx="1">
            <a:schemeClr val="accent2"/>
          </a:lnRef>
          <a:fillRef idx="0">
            <a:schemeClr val="accent2"/>
          </a:fillRef>
          <a:effectRef idx="0">
            <a:schemeClr val="accent2"/>
          </a:effectRef>
          <a:fontRef idx="minor">
            <a:schemeClr val="tx1"/>
          </a:fontRef>
        </p:style>
      </p:cxnSp>
      <p:cxnSp>
        <p:nvCxnSpPr>
          <p:cNvPr id="7" name="Gerader Verbinder 6"/>
          <p:cNvCxnSpPr/>
          <p:nvPr/>
        </p:nvCxnSpPr>
        <p:spPr>
          <a:xfrm>
            <a:off x="1203002" y="2918840"/>
            <a:ext cx="2144080" cy="2580552"/>
          </a:xfrm>
          <a:prstGeom prst="line">
            <a:avLst/>
          </a:prstGeom>
          <a:ln w="57150">
            <a:solidFill>
              <a:srgbClr val="CC0066"/>
            </a:solidFill>
          </a:ln>
        </p:spPr>
        <p:style>
          <a:lnRef idx="1">
            <a:schemeClr val="accent2"/>
          </a:lnRef>
          <a:fillRef idx="0">
            <a:schemeClr val="accent2"/>
          </a:fillRef>
          <a:effectRef idx="0">
            <a:schemeClr val="accent2"/>
          </a:effectRef>
          <a:fontRef idx="minor">
            <a:schemeClr val="tx1"/>
          </a:fontRef>
        </p:style>
      </p:cxnSp>
      <p:pic>
        <p:nvPicPr>
          <p:cNvPr id="8" name="Inhaltsplatzhalter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7386" y="2865041"/>
            <a:ext cx="2580552" cy="2580552"/>
          </a:xfrm>
          <a:prstGeom prst="rect">
            <a:avLst/>
          </a:prstGeom>
        </p:spPr>
      </p:pic>
      <p:pic>
        <p:nvPicPr>
          <p:cNvPr id="9" name="Grafik 8"/>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741596" y="3526622"/>
            <a:ext cx="1818718" cy="1818718"/>
          </a:xfrm>
          <a:prstGeom prst="rect">
            <a:avLst/>
          </a:prstGeom>
        </p:spPr>
      </p:pic>
      <p:pic>
        <p:nvPicPr>
          <p:cNvPr id="10" name="Grafik 9"/>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904624" y="2919135"/>
            <a:ext cx="1578492" cy="1578492"/>
          </a:xfrm>
          <a:prstGeom prst="rect">
            <a:avLst/>
          </a:prstGeom>
        </p:spPr>
      </p:pic>
      <p:pic>
        <p:nvPicPr>
          <p:cNvPr id="11" name="Grafik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58834" y="3058908"/>
            <a:ext cx="2386685" cy="2386685"/>
          </a:xfrm>
          <a:prstGeom prst="rect">
            <a:avLst/>
          </a:prstGeom>
        </p:spPr>
      </p:pic>
      <p:pic>
        <p:nvPicPr>
          <p:cNvPr id="12" name="Grafik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59491" y="2918840"/>
            <a:ext cx="886028" cy="886028"/>
          </a:xfrm>
          <a:prstGeom prst="rect">
            <a:avLst/>
          </a:prstGeom>
        </p:spPr>
      </p:pic>
      <p:sp>
        <p:nvSpPr>
          <p:cNvPr id="4" name="Foliennummernplatzhalter 3"/>
          <p:cNvSpPr>
            <a:spLocks noGrp="1"/>
          </p:cNvSpPr>
          <p:nvPr>
            <p:ph type="sldNum" sz="quarter" idx="12"/>
          </p:nvPr>
        </p:nvSpPr>
        <p:spPr/>
        <p:txBody>
          <a:bodyPr/>
          <a:lstStyle/>
          <a:p>
            <a:fld id="{4BCA5616-36D5-4E6B-BEE7-C122F5401B9B}" type="slidenum">
              <a:rPr lang="de-CH" smtClean="0"/>
              <a:pPr/>
              <a:t>35</a:t>
            </a:fld>
            <a:endParaRPr lang="de-CH" dirty="0"/>
          </a:p>
        </p:txBody>
      </p:sp>
    </p:spTree>
    <p:extLst>
      <p:ext uri="{BB962C8B-B14F-4D97-AF65-F5344CB8AC3E}">
        <p14:creationId xmlns:p14="http://schemas.microsoft.com/office/powerpoint/2010/main" val="359430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Was soll wie erreicht werden?</a:t>
            </a:r>
            <a:endParaRPr lang="de-CH" dirty="0"/>
          </a:p>
        </p:txBody>
      </p:sp>
      <p:sp>
        <p:nvSpPr>
          <p:cNvPr id="5" name="Textplatzhalter 4"/>
          <p:cNvSpPr>
            <a:spLocks noGrp="1"/>
          </p:cNvSpPr>
          <p:nvPr>
            <p:ph type="body" sz="quarter" idx="13"/>
          </p:nvPr>
        </p:nvSpPr>
        <p:spPr>
          <a:xfrm>
            <a:off x="266700" y="6418944"/>
            <a:ext cx="11125200" cy="482600"/>
          </a:xfrm>
        </p:spPr>
        <p:txBody>
          <a:bodyPr/>
          <a:lstStyle/>
          <a:p>
            <a:r>
              <a:rPr lang="de-CH" dirty="0"/>
              <a:t>Voilà will etwas bewirken!</a:t>
            </a:r>
          </a:p>
        </p:txBody>
      </p:sp>
      <p:pic>
        <p:nvPicPr>
          <p:cNvPr id="6" name="Grafik 4"/>
          <p:cNvPicPr>
            <a:picLocks noGrp="1" noChangeAspect="1"/>
          </p:cNvPicPr>
          <p:nvPr>
            <p:ph idx="1"/>
          </p:nvPr>
        </p:nvPicPr>
        <p:blipFill>
          <a:blip r:embed="rId3">
            <a:extLst>
              <a:ext uri="{28A0092B-C50C-407E-A947-70E740481C1C}">
                <a14:useLocalDpi xmlns:a14="http://schemas.microsoft.com/office/drawing/2010/main" val="0"/>
              </a:ext>
            </a:extLst>
          </a:blip>
          <a:srcRect l="12054" t="20869" r="58565" b="16521"/>
          <a:stretch>
            <a:fillRect/>
          </a:stretch>
        </p:blipFill>
        <p:spPr bwMode="auto">
          <a:xfrm>
            <a:off x="2742879" y="1930781"/>
            <a:ext cx="6706241"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liennummernplatzhalter 2"/>
          <p:cNvSpPr>
            <a:spLocks noGrp="1"/>
          </p:cNvSpPr>
          <p:nvPr>
            <p:ph type="sldNum" sz="quarter" idx="12"/>
          </p:nvPr>
        </p:nvSpPr>
        <p:spPr/>
        <p:txBody>
          <a:bodyPr/>
          <a:lstStyle/>
          <a:p>
            <a:fld id="{4BCA5616-36D5-4E6B-BEE7-C122F5401B9B}" type="slidenum">
              <a:rPr lang="de-CH" smtClean="0"/>
              <a:pPr/>
              <a:t>4</a:t>
            </a:fld>
            <a:endParaRPr lang="de-CH" dirty="0"/>
          </a:p>
        </p:txBody>
      </p:sp>
    </p:spTree>
    <p:extLst>
      <p:ext uri="{BB962C8B-B14F-4D97-AF65-F5344CB8AC3E}">
        <p14:creationId xmlns:p14="http://schemas.microsoft.com/office/powerpoint/2010/main" val="1113959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Was ist und was will Voilà -Luzern</a:t>
            </a:r>
          </a:p>
        </p:txBody>
      </p:sp>
      <p:sp>
        <p:nvSpPr>
          <p:cNvPr id="5" name="Textplatzhalter 4"/>
          <p:cNvSpPr>
            <a:spLocks noGrp="1"/>
          </p:cNvSpPr>
          <p:nvPr>
            <p:ph type="body" sz="quarter" idx="13"/>
          </p:nvPr>
        </p:nvSpPr>
        <p:spPr>
          <a:xfrm>
            <a:off x="266700" y="6429830"/>
            <a:ext cx="11125200" cy="482600"/>
          </a:xfrm>
        </p:spPr>
        <p:txBody>
          <a:bodyPr/>
          <a:lstStyle/>
          <a:p>
            <a:r>
              <a:rPr lang="de-CH" dirty="0"/>
              <a:t>Voilà will die Stärken und Chancen der Jugendverbände gezielt positiv ausnutzen.</a:t>
            </a:r>
          </a:p>
        </p:txBody>
      </p:sp>
      <p:pic>
        <p:nvPicPr>
          <p:cNvPr id="17" name="Inhaltsplatzhalter 16"/>
          <p:cNvPicPr>
            <a:picLocks noGrp="1" noChangeAspect="1"/>
          </p:cNvPicPr>
          <p:nvPr>
            <p:ph idx="1"/>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457109" y="2715491"/>
            <a:ext cx="2744382" cy="2744382"/>
          </a:xfrm>
        </p:spPr>
      </p:pic>
      <p:pic>
        <p:nvPicPr>
          <p:cNvPr id="18" name="Grafik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027" y="2906656"/>
            <a:ext cx="2362052" cy="2362052"/>
          </a:xfrm>
          <a:prstGeom prst="rect">
            <a:avLst/>
          </a:prstGeom>
        </p:spPr>
      </p:pic>
      <p:pic>
        <p:nvPicPr>
          <p:cNvPr id="19" name="Grafik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6889" y="2830308"/>
            <a:ext cx="2438400" cy="2438400"/>
          </a:xfrm>
          <a:prstGeom prst="rect">
            <a:avLst/>
          </a:prstGeom>
        </p:spPr>
      </p:pic>
      <p:sp>
        <p:nvSpPr>
          <p:cNvPr id="3" name="Foliennummernplatzhalter 2"/>
          <p:cNvSpPr>
            <a:spLocks noGrp="1"/>
          </p:cNvSpPr>
          <p:nvPr>
            <p:ph type="sldNum" sz="quarter" idx="12"/>
          </p:nvPr>
        </p:nvSpPr>
        <p:spPr/>
        <p:txBody>
          <a:bodyPr/>
          <a:lstStyle/>
          <a:p>
            <a:fld id="{4BCA5616-36D5-4E6B-BEE7-C122F5401B9B}" type="slidenum">
              <a:rPr lang="de-CH" smtClean="0"/>
              <a:pPr/>
              <a:t>5</a:t>
            </a:fld>
            <a:endParaRPr lang="de-CH" dirty="0"/>
          </a:p>
        </p:txBody>
      </p:sp>
    </p:spTree>
    <p:extLst>
      <p:ext uri="{BB962C8B-B14F-4D97-AF65-F5344CB8AC3E}">
        <p14:creationId xmlns:p14="http://schemas.microsoft.com/office/powerpoint/2010/main" val="33183148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Teamworkshop steht im Zentrum</a:t>
            </a:r>
          </a:p>
        </p:txBody>
      </p:sp>
      <p:sp>
        <p:nvSpPr>
          <p:cNvPr id="5" name="Textplatzhalter 4"/>
          <p:cNvSpPr>
            <a:spLocks noGrp="1"/>
          </p:cNvSpPr>
          <p:nvPr>
            <p:ph type="body" sz="quarter" idx="13"/>
          </p:nvPr>
        </p:nvSpPr>
        <p:spPr>
          <a:xfrm>
            <a:off x="266700" y="6418944"/>
            <a:ext cx="11125200" cy="482600"/>
          </a:xfrm>
        </p:spPr>
        <p:txBody>
          <a:bodyPr/>
          <a:lstStyle/>
          <a:p>
            <a:r>
              <a:rPr lang="de-CH" dirty="0"/>
              <a:t>Wichtig ist, dass das ganze Leitungsteam dabei ist.</a:t>
            </a:r>
          </a:p>
        </p:txBody>
      </p:sp>
      <p:pic>
        <p:nvPicPr>
          <p:cNvPr id="6" name="Inhaltsplatzhalter 5"/>
          <p:cNvPicPr>
            <a:picLocks noGrp="1" noChangeAspect="1"/>
          </p:cNvPicPr>
          <p:nvPr>
            <p:ph idx="1"/>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352967" y="2370780"/>
            <a:ext cx="3188173" cy="3188173"/>
          </a:xfrm>
        </p:spPr>
      </p:pic>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981" y="2194712"/>
            <a:ext cx="1697104" cy="1697104"/>
          </a:xfrm>
          <a:prstGeom prst="rect">
            <a:avLst/>
          </a:prstGeom>
        </p:spPr>
      </p:pic>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72063" y="1907106"/>
            <a:ext cx="2183012" cy="2183012"/>
          </a:xfrm>
          <a:prstGeom prst="rect">
            <a:avLst/>
          </a:prstGeom>
        </p:spPr>
      </p:pic>
      <p:pic>
        <p:nvPicPr>
          <p:cNvPr id="9" name="Grafi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8644" y="1758878"/>
            <a:ext cx="886028" cy="886028"/>
          </a:xfrm>
          <a:prstGeom prst="rect">
            <a:avLst/>
          </a:prstGeom>
        </p:spPr>
      </p:pic>
      <p:pic>
        <p:nvPicPr>
          <p:cNvPr id="10" name="Grafik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25671" y="5110357"/>
            <a:ext cx="897192" cy="897192"/>
          </a:xfrm>
          <a:prstGeom prst="rect">
            <a:avLst/>
          </a:prstGeom>
        </p:spPr>
      </p:pic>
      <p:pic>
        <p:nvPicPr>
          <p:cNvPr id="11" name="Grafik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83436" y="4144779"/>
            <a:ext cx="1990258" cy="1990258"/>
          </a:xfrm>
          <a:prstGeom prst="rect">
            <a:avLst/>
          </a:prstGeom>
        </p:spPr>
      </p:pic>
      <p:pic>
        <p:nvPicPr>
          <p:cNvPr id="14" name="Grafik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53207" y="4363291"/>
            <a:ext cx="1675313" cy="1675313"/>
          </a:xfrm>
          <a:prstGeom prst="rect">
            <a:avLst/>
          </a:prstGeom>
        </p:spPr>
      </p:pic>
      <p:sp>
        <p:nvSpPr>
          <p:cNvPr id="15" name="Pfeil nach rechts 14"/>
          <p:cNvSpPr/>
          <p:nvPr/>
        </p:nvSpPr>
        <p:spPr>
          <a:xfrm>
            <a:off x="2694562" y="3539522"/>
            <a:ext cx="1141193" cy="605257"/>
          </a:xfrm>
          <a:prstGeom prst="rightArrow">
            <a:avLst/>
          </a:prstGeom>
          <a:ln w="38100">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de-CH"/>
          </a:p>
        </p:txBody>
      </p:sp>
      <p:sp>
        <p:nvSpPr>
          <p:cNvPr id="16" name="Pfeil nach rechts 15"/>
          <p:cNvSpPr/>
          <p:nvPr/>
        </p:nvSpPr>
        <p:spPr>
          <a:xfrm>
            <a:off x="8058352" y="4145704"/>
            <a:ext cx="1141193" cy="605257"/>
          </a:xfrm>
          <a:prstGeom prst="rightArrow">
            <a:avLst/>
          </a:prstGeom>
          <a:ln w="38100">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de-CH"/>
          </a:p>
        </p:txBody>
      </p:sp>
      <p:sp>
        <p:nvSpPr>
          <p:cNvPr id="3" name="Foliennummernplatzhalter 2"/>
          <p:cNvSpPr>
            <a:spLocks noGrp="1"/>
          </p:cNvSpPr>
          <p:nvPr>
            <p:ph type="sldNum" sz="quarter" idx="12"/>
          </p:nvPr>
        </p:nvSpPr>
        <p:spPr/>
        <p:txBody>
          <a:bodyPr/>
          <a:lstStyle/>
          <a:p>
            <a:fld id="{4BCA5616-36D5-4E6B-BEE7-C122F5401B9B}" type="slidenum">
              <a:rPr lang="de-CH" smtClean="0"/>
              <a:pPr/>
              <a:t>6</a:t>
            </a:fld>
            <a:endParaRPr lang="de-CH" dirty="0"/>
          </a:p>
        </p:txBody>
      </p:sp>
    </p:spTree>
    <p:extLst>
      <p:ext uri="{BB962C8B-B14F-4D97-AF65-F5344CB8AC3E}">
        <p14:creationId xmlns:p14="http://schemas.microsoft.com/office/powerpoint/2010/main" val="8690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Schwerpunktthema</a:t>
            </a:r>
          </a:p>
        </p:txBody>
      </p:sp>
      <p:pic>
        <p:nvPicPr>
          <p:cNvPr id="6" name="Inhaltsplatzhalt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38678" y="4813277"/>
            <a:ext cx="1162185" cy="1162185"/>
          </a:xfrm>
        </p:spPr>
      </p:pic>
      <p:sp>
        <p:nvSpPr>
          <p:cNvPr id="5" name="Textplatzhalter 4"/>
          <p:cNvSpPr>
            <a:spLocks noGrp="1"/>
          </p:cNvSpPr>
          <p:nvPr>
            <p:ph type="body" sz="quarter" idx="13"/>
          </p:nvPr>
        </p:nvSpPr>
        <p:spPr>
          <a:xfrm>
            <a:off x="266700" y="6418944"/>
            <a:ext cx="11125200" cy="482600"/>
          </a:xfrm>
        </p:spPr>
        <p:txBody>
          <a:bodyPr/>
          <a:lstStyle/>
          <a:p>
            <a:r>
              <a:rPr lang="de-CH" dirty="0"/>
              <a:t>Beispiele</a:t>
            </a:r>
          </a:p>
        </p:txBody>
      </p:sp>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0217" y="4166477"/>
            <a:ext cx="1460324" cy="1460324"/>
          </a:xfrm>
          <a:prstGeom prst="rect">
            <a:avLst/>
          </a:prstGeom>
        </p:spPr>
      </p:pic>
      <p:pic>
        <p:nvPicPr>
          <p:cNvPr id="8" name="Grafi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8745" y="2245297"/>
            <a:ext cx="1245142" cy="1245142"/>
          </a:xfrm>
          <a:prstGeom prst="rect">
            <a:avLst/>
          </a:prstGeom>
        </p:spPr>
      </p:pic>
      <p:pic>
        <p:nvPicPr>
          <p:cNvPr id="9" name="Grafik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36715" y="4746668"/>
            <a:ext cx="1366434" cy="1366434"/>
          </a:xfrm>
          <a:prstGeom prst="rect">
            <a:avLst/>
          </a:prstGeom>
        </p:spPr>
      </p:pic>
      <p:pic>
        <p:nvPicPr>
          <p:cNvPr id="11" name="Grafik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4782" y="4743889"/>
            <a:ext cx="1173278" cy="1173278"/>
          </a:xfrm>
          <a:prstGeom prst="rect">
            <a:avLst/>
          </a:prstGeom>
        </p:spPr>
      </p:pic>
      <p:pic>
        <p:nvPicPr>
          <p:cNvPr id="12" name="Grafik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77805" y="2451431"/>
            <a:ext cx="1415062" cy="1415062"/>
          </a:xfrm>
          <a:prstGeom prst="rect">
            <a:avLst/>
          </a:prstGeom>
        </p:spPr>
      </p:pic>
      <p:pic>
        <p:nvPicPr>
          <p:cNvPr id="13" name="Grafik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59528" y="1936156"/>
            <a:ext cx="1131386" cy="1131386"/>
          </a:xfrm>
          <a:prstGeom prst="rect">
            <a:avLst/>
          </a:prstGeom>
        </p:spPr>
      </p:pic>
      <p:pic>
        <p:nvPicPr>
          <p:cNvPr id="14" name="Grafik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67237" y="3779559"/>
            <a:ext cx="1223677" cy="1223677"/>
          </a:xfrm>
          <a:prstGeom prst="rect">
            <a:avLst/>
          </a:prstGeom>
        </p:spPr>
      </p:pic>
      <p:sp>
        <p:nvSpPr>
          <p:cNvPr id="16" name="Rechteck 15"/>
          <p:cNvSpPr/>
          <p:nvPr/>
        </p:nvSpPr>
        <p:spPr>
          <a:xfrm>
            <a:off x="5531370" y="1639190"/>
            <a:ext cx="1115857" cy="3170099"/>
          </a:xfrm>
          <a:prstGeom prst="rect">
            <a:avLst/>
          </a:prstGeom>
          <a:noFill/>
          <a:ln>
            <a:noFill/>
          </a:ln>
        </p:spPr>
        <p:txBody>
          <a:bodyPr wrap="square" lIns="91440" tIns="45720" rIns="91440" bIns="45720">
            <a:spAutoFit/>
          </a:bodyPr>
          <a:lstStyle/>
          <a:p>
            <a:pPr algn="ctr"/>
            <a:r>
              <a:rPr lang="de-DE" sz="20000" b="1" dirty="0">
                <a:ln w="12700" cmpd="sng">
                  <a:solidFill>
                    <a:schemeClr val="accent4"/>
                  </a:solidFill>
                  <a:prstDash val="solid"/>
                </a:ln>
                <a:solidFill>
                  <a:srgbClr val="E0AE20"/>
                </a:solidFill>
              </a:rPr>
              <a:t>?</a:t>
            </a:r>
          </a:p>
        </p:txBody>
      </p:sp>
      <p:pic>
        <p:nvPicPr>
          <p:cNvPr id="17" name="Grafik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60492" y="4274328"/>
            <a:ext cx="1313282" cy="1313282"/>
          </a:xfrm>
          <a:prstGeom prst="rect">
            <a:avLst/>
          </a:prstGeom>
        </p:spPr>
      </p:pic>
      <p:pic>
        <p:nvPicPr>
          <p:cNvPr id="18" name="Grafik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52493" y="4890993"/>
            <a:ext cx="1084469" cy="1084469"/>
          </a:xfrm>
          <a:prstGeom prst="rect">
            <a:avLst/>
          </a:prstGeom>
        </p:spPr>
      </p:pic>
      <p:pic>
        <p:nvPicPr>
          <p:cNvPr id="20" name="Grafik 19"/>
          <p:cNvPicPr>
            <a:picLocks noChangeAspect="1"/>
          </p:cNvPicPr>
          <p:nvPr/>
        </p:nvPicPr>
        <p:blipFill>
          <a:blip r:embed="rId1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939295" y="2611311"/>
            <a:ext cx="1225858" cy="1225858"/>
          </a:xfrm>
          <a:prstGeom prst="rect">
            <a:avLst/>
          </a:prstGeom>
        </p:spPr>
      </p:pic>
      <p:pic>
        <p:nvPicPr>
          <p:cNvPr id="21" name="Grafik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016907" y="2096499"/>
            <a:ext cx="1534574" cy="1534574"/>
          </a:xfrm>
          <a:prstGeom prst="rect">
            <a:avLst/>
          </a:prstGeom>
        </p:spPr>
      </p:pic>
      <p:pic>
        <p:nvPicPr>
          <p:cNvPr id="24" name="Grafik 2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56754" y="3068755"/>
            <a:ext cx="1109333" cy="1109333"/>
          </a:xfrm>
          <a:prstGeom prst="rect">
            <a:avLst/>
          </a:prstGeom>
        </p:spPr>
      </p:pic>
      <p:sp>
        <p:nvSpPr>
          <p:cNvPr id="3" name="Foliennummernplatzhalter 2"/>
          <p:cNvSpPr>
            <a:spLocks noGrp="1"/>
          </p:cNvSpPr>
          <p:nvPr>
            <p:ph type="sldNum" sz="quarter" idx="12"/>
          </p:nvPr>
        </p:nvSpPr>
        <p:spPr/>
        <p:txBody>
          <a:bodyPr/>
          <a:lstStyle/>
          <a:p>
            <a:fld id="{4BCA5616-36D5-4E6B-BEE7-C122F5401B9B}" type="slidenum">
              <a:rPr lang="de-CH" smtClean="0"/>
              <a:pPr/>
              <a:t>7</a:t>
            </a:fld>
            <a:endParaRPr lang="de-CH" dirty="0"/>
          </a:p>
        </p:txBody>
      </p:sp>
    </p:spTree>
    <p:extLst>
      <p:ext uri="{BB962C8B-B14F-4D97-AF65-F5344CB8AC3E}">
        <p14:creationId xmlns:p14="http://schemas.microsoft.com/office/powerpoint/2010/main" val="100365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Vorgaben zum Schwerpunktthema</a:t>
            </a:r>
          </a:p>
        </p:txBody>
      </p:sp>
      <p:sp>
        <p:nvSpPr>
          <p:cNvPr id="5" name="Textplatzhalter 4"/>
          <p:cNvSpPr>
            <a:spLocks noGrp="1"/>
          </p:cNvSpPr>
          <p:nvPr>
            <p:ph type="body" sz="quarter" idx="13"/>
          </p:nvPr>
        </p:nvSpPr>
        <p:spPr>
          <a:xfrm>
            <a:off x="266700" y="6418944"/>
            <a:ext cx="11125200" cy="482600"/>
          </a:xfrm>
        </p:spPr>
        <p:txBody>
          <a:bodyPr/>
          <a:lstStyle/>
          <a:p>
            <a:r>
              <a:rPr lang="de-CH" dirty="0"/>
              <a:t>Das Schwerpunktthema muss in einen der 3 Themenbereiche passen!</a:t>
            </a:r>
          </a:p>
        </p:txBody>
      </p:sp>
      <p:sp>
        <p:nvSpPr>
          <p:cNvPr id="4" name="Foliennummernplatzhalter 3"/>
          <p:cNvSpPr>
            <a:spLocks noGrp="1"/>
          </p:cNvSpPr>
          <p:nvPr>
            <p:ph type="sldNum" sz="quarter" idx="12"/>
          </p:nvPr>
        </p:nvSpPr>
        <p:spPr/>
        <p:txBody>
          <a:bodyPr/>
          <a:lstStyle/>
          <a:p>
            <a:fld id="{4BCA5616-36D5-4E6B-BEE7-C122F5401B9B}" type="slidenum">
              <a:rPr lang="de-CH" smtClean="0"/>
              <a:pPr/>
              <a:t>8</a:t>
            </a:fld>
            <a:endParaRPr lang="de-CH" dirty="0"/>
          </a:p>
        </p:txBody>
      </p:sp>
      <p:graphicFrame>
        <p:nvGraphicFramePr>
          <p:cNvPr id="16" name="Inhaltsplatzhalter 15">
            <a:extLst>
              <a:ext uri="{FF2B5EF4-FFF2-40B4-BE49-F238E27FC236}">
                <a16:creationId xmlns:a16="http://schemas.microsoft.com/office/drawing/2014/main" id="{F431FA0C-C170-43F3-A179-E03ECE00B5C1}"/>
              </a:ext>
            </a:extLst>
          </p:cNvPr>
          <p:cNvGraphicFramePr>
            <a:graphicFrameLocks noGrp="1"/>
          </p:cNvGraphicFramePr>
          <p:nvPr>
            <p:ph idx="1"/>
            <p:extLst>
              <p:ext uri="{D42A27DB-BD31-4B8C-83A1-F6EECF244321}">
                <p14:modId xmlns:p14="http://schemas.microsoft.com/office/powerpoint/2010/main" val="122343710"/>
              </p:ext>
            </p:extLst>
          </p:nvPr>
        </p:nvGraphicFramePr>
        <p:xfrm>
          <a:off x="266700" y="1924652"/>
          <a:ext cx="11764734" cy="4494292"/>
        </p:xfrm>
        <a:graphic>
          <a:graphicData uri="http://schemas.openxmlformats.org/drawingml/2006/table">
            <a:tbl>
              <a:tblPr firstRow="1" firstCol="1" bandRow="1">
                <a:tableStyleId>{5DA37D80-6434-44D0-A028-1B22A696006F}</a:tableStyleId>
              </a:tblPr>
              <a:tblGrid>
                <a:gridCol w="1936173">
                  <a:extLst>
                    <a:ext uri="{9D8B030D-6E8A-4147-A177-3AD203B41FA5}">
                      <a16:colId xmlns:a16="http://schemas.microsoft.com/office/drawing/2014/main" val="1738979234"/>
                    </a:ext>
                  </a:extLst>
                </a:gridCol>
                <a:gridCol w="3643745">
                  <a:extLst>
                    <a:ext uri="{9D8B030D-6E8A-4147-A177-3AD203B41FA5}">
                      <a16:colId xmlns:a16="http://schemas.microsoft.com/office/drawing/2014/main" val="3214111601"/>
                    </a:ext>
                  </a:extLst>
                </a:gridCol>
                <a:gridCol w="2618509">
                  <a:extLst>
                    <a:ext uri="{9D8B030D-6E8A-4147-A177-3AD203B41FA5}">
                      <a16:colId xmlns:a16="http://schemas.microsoft.com/office/drawing/2014/main" val="3519480663"/>
                    </a:ext>
                  </a:extLst>
                </a:gridCol>
                <a:gridCol w="3566307">
                  <a:extLst>
                    <a:ext uri="{9D8B030D-6E8A-4147-A177-3AD203B41FA5}">
                      <a16:colId xmlns:a16="http://schemas.microsoft.com/office/drawing/2014/main" val="3329062368"/>
                    </a:ext>
                  </a:extLst>
                </a:gridCol>
              </a:tblGrid>
              <a:tr h="737598">
                <a:tc>
                  <a:txBody>
                    <a:bodyPr/>
                    <a:lstStyle/>
                    <a:p>
                      <a:pPr>
                        <a:lnSpc>
                          <a:spcPct val="115000"/>
                        </a:lnSpc>
                        <a:spcBef>
                          <a:spcPts val="1800"/>
                        </a:spcBef>
                        <a:spcAft>
                          <a:spcPts val="0"/>
                        </a:spcAft>
                      </a:pPr>
                      <a:r>
                        <a:rPr lang="de-CH" sz="2800" dirty="0">
                          <a:solidFill>
                            <a:schemeClr val="bg1"/>
                          </a:solidFill>
                          <a:effectLst/>
                        </a:rPr>
                        <a:t>Themen-Bereich:</a:t>
                      </a:r>
                      <a:endParaRPr lang="de-CH"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39" marR="60139" marT="0" marB="0">
                    <a:lnR w="28575" cap="flat" cmpd="sng" algn="ctr">
                      <a:solidFill>
                        <a:srgbClr val="CC0066"/>
                      </a:solidFill>
                      <a:prstDash val="solid"/>
                      <a:round/>
                      <a:headEnd type="none" w="med" len="med"/>
                      <a:tailEnd type="none" w="med" len="med"/>
                    </a:lnR>
                    <a:lnB w="38100" cap="flat" cmpd="sng" algn="ctr">
                      <a:solidFill>
                        <a:srgbClr val="CC0066"/>
                      </a:solidFill>
                      <a:prstDash val="solid"/>
                      <a:round/>
                      <a:headEnd type="none" w="med" len="med"/>
                      <a:tailEnd type="none" w="med" len="med"/>
                    </a:lnB>
                    <a:solidFill>
                      <a:srgbClr val="CC006B"/>
                    </a:solidFill>
                  </a:tcPr>
                </a:tc>
                <a:tc>
                  <a:txBody>
                    <a:bodyPr/>
                    <a:lstStyle/>
                    <a:p>
                      <a:pPr algn="ctr">
                        <a:lnSpc>
                          <a:spcPct val="115000"/>
                        </a:lnSpc>
                        <a:spcBef>
                          <a:spcPts val="1800"/>
                        </a:spcBef>
                        <a:spcAft>
                          <a:spcPts val="0"/>
                        </a:spcAft>
                      </a:pPr>
                      <a:r>
                        <a:rPr lang="de-CH" sz="2800" b="0" dirty="0">
                          <a:solidFill>
                            <a:schemeClr val="bg1"/>
                          </a:solidFill>
                          <a:effectLst/>
                        </a:rPr>
                        <a:t>Gesundheitsförderung</a:t>
                      </a:r>
                      <a:endParaRPr lang="de-CH" sz="18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39" marR="60139" marT="0" marB="0" anchor="ctr">
                    <a:lnL w="28575" cap="flat" cmpd="sng" algn="ctr">
                      <a:solidFill>
                        <a:srgbClr val="CC0066"/>
                      </a:solidFill>
                      <a:prstDash val="solid"/>
                      <a:round/>
                      <a:headEnd type="none" w="med" len="med"/>
                      <a:tailEnd type="none" w="med" len="med"/>
                    </a:lnL>
                    <a:lnR w="28575" cap="flat" cmpd="sng" algn="ctr">
                      <a:solidFill>
                        <a:srgbClr val="CC0066"/>
                      </a:solidFill>
                      <a:prstDash val="solid"/>
                      <a:round/>
                      <a:headEnd type="none" w="med" len="med"/>
                      <a:tailEnd type="none" w="med" len="med"/>
                    </a:lnR>
                    <a:lnB w="38100" cap="flat" cmpd="sng" algn="ctr">
                      <a:solidFill>
                        <a:srgbClr val="CC0066"/>
                      </a:solidFill>
                      <a:prstDash val="solid"/>
                      <a:round/>
                      <a:headEnd type="none" w="med" len="med"/>
                      <a:tailEnd type="none" w="med" len="med"/>
                    </a:lnB>
                    <a:solidFill>
                      <a:srgbClr val="CC006B"/>
                    </a:solidFill>
                  </a:tcPr>
                </a:tc>
                <a:tc>
                  <a:txBody>
                    <a:bodyPr/>
                    <a:lstStyle/>
                    <a:p>
                      <a:pPr algn="ctr">
                        <a:lnSpc>
                          <a:spcPct val="115000"/>
                        </a:lnSpc>
                        <a:spcBef>
                          <a:spcPts val="1800"/>
                        </a:spcBef>
                        <a:spcAft>
                          <a:spcPts val="0"/>
                        </a:spcAft>
                      </a:pPr>
                      <a:r>
                        <a:rPr lang="de-CH" sz="2800" b="0" dirty="0">
                          <a:solidFill>
                            <a:schemeClr val="bg1"/>
                          </a:solidFill>
                          <a:effectLst/>
                        </a:rPr>
                        <a:t>Suchtprävention</a:t>
                      </a:r>
                      <a:endParaRPr lang="de-CH" sz="18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39" marR="60139" marT="0" marB="0" anchor="ctr">
                    <a:lnL w="28575" cap="flat" cmpd="sng" algn="ctr">
                      <a:solidFill>
                        <a:srgbClr val="CC0066"/>
                      </a:solidFill>
                      <a:prstDash val="solid"/>
                      <a:round/>
                      <a:headEnd type="none" w="med" len="med"/>
                      <a:tailEnd type="none" w="med" len="med"/>
                    </a:lnL>
                    <a:lnR w="38100" cap="flat" cmpd="sng" algn="ctr">
                      <a:solidFill>
                        <a:srgbClr val="CC0066"/>
                      </a:solidFill>
                      <a:prstDash val="solid"/>
                      <a:round/>
                      <a:headEnd type="none" w="med" len="med"/>
                      <a:tailEnd type="none" w="med" len="med"/>
                    </a:lnR>
                    <a:lnB w="38100" cap="flat" cmpd="sng" algn="ctr">
                      <a:solidFill>
                        <a:srgbClr val="CC0066"/>
                      </a:solidFill>
                      <a:prstDash val="solid"/>
                      <a:round/>
                      <a:headEnd type="none" w="med" len="med"/>
                      <a:tailEnd type="none" w="med" len="med"/>
                    </a:lnB>
                    <a:solidFill>
                      <a:srgbClr val="CC006B"/>
                    </a:solidFill>
                  </a:tcPr>
                </a:tc>
                <a:tc>
                  <a:txBody>
                    <a:bodyPr/>
                    <a:lstStyle/>
                    <a:p>
                      <a:pPr algn="ctr">
                        <a:lnSpc>
                          <a:spcPct val="115000"/>
                        </a:lnSpc>
                        <a:spcBef>
                          <a:spcPts val="1800"/>
                        </a:spcBef>
                        <a:spcAft>
                          <a:spcPts val="0"/>
                        </a:spcAft>
                      </a:pPr>
                      <a:r>
                        <a:rPr lang="de-CH" sz="2800" b="0" dirty="0">
                          <a:solidFill>
                            <a:schemeClr val="bg1"/>
                          </a:solidFill>
                          <a:effectLst/>
                        </a:rPr>
                        <a:t>Zusammenleben</a:t>
                      </a:r>
                      <a:endParaRPr lang="de-CH" sz="18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39" marR="60139" marT="0" marB="0" anchor="ctr">
                    <a:lnL w="38100" cap="flat" cmpd="sng" algn="ctr">
                      <a:solidFill>
                        <a:srgbClr val="CC0066"/>
                      </a:solidFill>
                      <a:prstDash val="solid"/>
                      <a:round/>
                      <a:headEnd type="none" w="med" len="med"/>
                      <a:tailEnd type="none" w="med" len="med"/>
                    </a:lnL>
                    <a:lnB w="38100" cap="flat" cmpd="sng" algn="ctr">
                      <a:solidFill>
                        <a:srgbClr val="CC0066"/>
                      </a:solidFill>
                      <a:prstDash val="solid"/>
                      <a:round/>
                      <a:headEnd type="none" w="med" len="med"/>
                      <a:tailEnd type="none" w="med" len="med"/>
                    </a:lnB>
                    <a:solidFill>
                      <a:srgbClr val="CC006B"/>
                    </a:solidFill>
                  </a:tcPr>
                </a:tc>
                <a:extLst>
                  <a:ext uri="{0D108BD9-81ED-4DB2-BD59-A6C34878D82A}">
                    <a16:rowId xmlns:a16="http://schemas.microsoft.com/office/drawing/2014/main" val="3423961140"/>
                  </a:ext>
                </a:extLst>
              </a:tr>
              <a:tr h="1283594">
                <a:tc>
                  <a:txBody>
                    <a:bodyPr/>
                    <a:lstStyle/>
                    <a:p>
                      <a:pPr>
                        <a:lnSpc>
                          <a:spcPct val="115000"/>
                        </a:lnSpc>
                        <a:spcBef>
                          <a:spcPts val="1000"/>
                        </a:spcBef>
                        <a:spcAft>
                          <a:spcPts val="0"/>
                        </a:spcAft>
                      </a:pPr>
                      <a:r>
                        <a:rPr lang="de-CH" sz="2800" b="1" dirty="0">
                          <a:effectLst/>
                        </a:rPr>
                        <a:t>Ziel</a:t>
                      </a:r>
                      <a:endParaRPr lang="de-CH"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139" marR="60139" marT="0" marB="0" anchor="ctr">
                    <a:lnR w="38100" cap="flat" cmpd="sng" algn="ctr">
                      <a:solidFill>
                        <a:srgbClr val="CC0066"/>
                      </a:solidFill>
                      <a:prstDash val="solid"/>
                      <a:round/>
                      <a:headEnd type="none" w="med" len="med"/>
                      <a:tailEnd type="none" w="med" len="med"/>
                    </a:lnR>
                    <a:lnT w="38100" cap="flat" cmpd="sng" algn="ctr">
                      <a:solidFill>
                        <a:srgbClr val="CC0066"/>
                      </a:solidFill>
                      <a:prstDash val="solid"/>
                      <a:round/>
                      <a:headEnd type="none" w="med" len="med"/>
                      <a:tailEnd type="none" w="med" len="med"/>
                    </a:lnT>
                    <a:solidFill>
                      <a:schemeClr val="accent6">
                        <a:lumMod val="40000"/>
                        <a:lumOff val="60000"/>
                        <a:alpha val="20000"/>
                      </a:schemeClr>
                    </a:solidFill>
                  </a:tcPr>
                </a:tc>
                <a:tc>
                  <a:txBody>
                    <a:bodyPr/>
                    <a:lstStyle/>
                    <a:p>
                      <a:pPr>
                        <a:lnSpc>
                          <a:spcPct val="115000"/>
                        </a:lnSpc>
                        <a:spcBef>
                          <a:spcPts val="1000"/>
                        </a:spcBef>
                        <a:spcAft>
                          <a:spcPts val="0"/>
                        </a:spcAft>
                      </a:pPr>
                      <a:r>
                        <a:rPr lang="de-CH" sz="2400" dirty="0">
                          <a:effectLst/>
                        </a:rPr>
                        <a:t>Psychisches, physisches und soziales Wohlbefinden, gesunde Entwicklung von Kindern und Jugendlichen</a:t>
                      </a:r>
                      <a:endParaRPr lang="de-CH"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139" marR="60139" marT="0" marB="0" anchor="ctr">
                    <a:lnL w="38100" cap="flat" cmpd="sng" algn="ctr">
                      <a:solidFill>
                        <a:srgbClr val="CC0066"/>
                      </a:solidFill>
                      <a:prstDash val="solid"/>
                      <a:round/>
                      <a:headEnd type="none" w="med" len="med"/>
                      <a:tailEnd type="none" w="med" len="med"/>
                    </a:lnL>
                    <a:lnR w="38100" cap="flat" cmpd="sng" algn="ctr">
                      <a:solidFill>
                        <a:srgbClr val="CC0066"/>
                      </a:solidFill>
                      <a:prstDash val="solid"/>
                      <a:round/>
                      <a:headEnd type="none" w="med" len="med"/>
                      <a:tailEnd type="none" w="med" len="med"/>
                    </a:lnR>
                    <a:lnT w="38100" cap="flat" cmpd="sng" algn="ctr">
                      <a:solidFill>
                        <a:srgbClr val="CC0066"/>
                      </a:solidFill>
                      <a:prstDash val="solid"/>
                      <a:round/>
                      <a:headEnd type="none" w="med" len="med"/>
                      <a:tailEnd type="none" w="med" len="med"/>
                    </a:lnT>
                    <a:solidFill>
                      <a:schemeClr val="accent6">
                        <a:lumMod val="40000"/>
                        <a:lumOff val="60000"/>
                        <a:alpha val="20000"/>
                      </a:schemeClr>
                    </a:solidFill>
                  </a:tcPr>
                </a:tc>
                <a:tc>
                  <a:txBody>
                    <a:bodyPr/>
                    <a:lstStyle/>
                    <a:p>
                      <a:pPr>
                        <a:lnSpc>
                          <a:spcPct val="115000"/>
                        </a:lnSpc>
                        <a:spcBef>
                          <a:spcPts val="1000"/>
                        </a:spcBef>
                        <a:spcAft>
                          <a:spcPts val="0"/>
                        </a:spcAft>
                      </a:pPr>
                      <a:r>
                        <a:rPr lang="de-CH" sz="2400" dirty="0">
                          <a:effectLst/>
                        </a:rPr>
                        <a:t>Respektvoller Umgang mit Sucht und Genuss</a:t>
                      </a:r>
                      <a:endParaRPr lang="de-CH"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139" marR="60139" marT="0" marB="0" anchor="ctr">
                    <a:lnL w="38100" cap="flat" cmpd="sng" algn="ctr">
                      <a:solidFill>
                        <a:srgbClr val="CC0066"/>
                      </a:solidFill>
                      <a:prstDash val="solid"/>
                      <a:round/>
                      <a:headEnd type="none" w="med" len="med"/>
                      <a:tailEnd type="none" w="med" len="med"/>
                    </a:lnL>
                    <a:lnR w="38100" cap="flat" cmpd="sng" algn="ctr">
                      <a:solidFill>
                        <a:srgbClr val="CC0066"/>
                      </a:solidFill>
                      <a:prstDash val="solid"/>
                      <a:round/>
                      <a:headEnd type="none" w="med" len="med"/>
                      <a:tailEnd type="none" w="med" len="med"/>
                    </a:lnR>
                    <a:lnT w="38100" cap="flat" cmpd="sng" algn="ctr">
                      <a:solidFill>
                        <a:srgbClr val="CC0066"/>
                      </a:solidFill>
                      <a:prstDash val="solid"/>
                      <a:round/>
                      <a:headEnd type="none" w="med" len="med"/>
                      <a:tailEnd type="none" w="med" len="med"/>
                    </a:lnT>
                    <a:solidFill>
                      <a:schemeClr val="accent6">
                        <a:lumMod val="40000"/>
                        <a:lumOff val="60000"/>
                        <a:alpha val="20000"/>
                      </a:schemeClr>
                    </a:solidFill>
                  </a:tcPr>
                </a:tc>
                <a:tc>
                  <a:txBody>
                    <a:bodyPr/>
                    <a:lstStyle/>
                    <a:p>
                      <a:pPr>
                        <a:lnSpc>
                          <a:spcPct val="115000"/>
                        </a:lnSpc>
                        <a:spcBef>
                          <a:spcPts val="1000"/>
                        </a:spcBef>
                        <a:spcAft>
                          <a:spcPts val="0"/>
                        </a:spcAft>
                      </a:pPr>
                      <a:r>
                        <a:rPr lang="de-CH" sz="2400" dirty="0">
                          <a:effectLst/>
                        </a:rPr>
                        <a:t>Vielfältige, tolerante und sichere Jugendarbeit</a:t>
                      </a:r>
                      <a:endParaRPr lang="de-CH"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139" marR="60139" marT="0" marB="0" anchor="ctr">
                    <a:lnL w="38100" cap="flat" cmpd="sng" algn="ctr">
                      <a:solidFill>
                        <a:srgbClr val="CC0066"/>
                      </a:solidFill>
                      <a:prstDash val="solid"/>
                      <a:round/>
                      <a:headEnd type="none" w="med" len="med"/>
                      <a:tailEnd type="none" w="med" len="med"/>
                    </a:lnL>
                    <a:lnT w="38100" cap="flat" cmpd="sng" algn="ctr">
                      <a:solidFill>
                        <a:srgbClr val="CC0066"/>
                      </a:solidFill>
                      <a:prstDash val="solid"/>
                      <a:round/>
                      <a:headEnd type="none" w="med" len="med"/>
                      <a:tailEnd type="none" w="med" len="med"/>
                    </a:lnT>
                    <a:solidFill>
                      <a:schemeClr val="accent6">
                        <a:lumMod val="40000"/>
                        <a:lumOff val="60000"/>
                        <a:alpha val="20000"/>
                      </a:schemeClr>
                    </a:solidFill>
                  </a:tcPr>
                </a:tc>
                <a:extLst>
                  <a:ext uri="{0D108BD9-81ED-4DB2-BD59-A6C34878D82A}">
                    <a16:rowId xmlns:a16="http://schemas.microsoft.com/office/drawing/2014/main" val="3360214167"/>
                  </a:ext>
                </a:extLst>
              </a:tr>
              <a:tr h="1883870">
                <a:tc>
                  <a:txBody>
                    <a:bodyPr/>
                    <a:lstStyle/>
                    <a:p>
                      <a:pPr>
                        <a:lnSpc>
                          <a:spcPct val="115000"/>
                        </a:lnSpc>
                        <a:spcBef>
                          <a:spcPts val="1000"/>
                        </a:spcBef>
                        <a:spcAft>
                          <a:spcPts val="0"/>
                        </a:spcAft>
                      </a:pPr>
                      <a:r>
                        <a:rPr lang="de-CH" sz="2400" dirty="0">
                          <a:effectLst/>
                        </a:rPr>
                        <a:t>Schwerpunkt-Themen</a:t>
                      </a:r>
                      <a:br>
                        <a:rPr lang="de-CH" sz="2400" dirty="0">
                          <a:effectLst/>
                        </a:rPr>
                      </a:br>
                      <a:r>
                        <a:rPr lang="de-CH" sz="2400" dirty="0">
                          <a:effectLst/>
                        </a:rPr>
                        <a:t>(Beispiele)</a:t>
                      </a:r>
                      <a:endParaRPr lang="de-CH"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139" marR="60139" marT="0" marB="0" anchor="ctr">
                    <a:lnR w="38100" cap="flat" cmpd="sng" algn="ctr">
                      <a:solidFill>
                        <a:srgbClr val="CC0066"/>
                      </a:solidFill>
                      <a:prstDash val="solid"/>
                      <a:round/>
                      <a:headEnd type="none" w="med" len="med"/>
                      <a:tailEnd type="none" w="med" len="med"/>
                    </a:lnR>
                    <a:solidFill>
                      <a:schemeClr val="accent2">
                        <a:lumMod val="20000"/>
                        <a:lumOff val="80000"/>
                      </a:schemeClr>
                    </a:solidFill>
                  </a:tcPr>
                </a:tc>
                <a:tc>
                  <a:txBody>
                    <a:bodyPr/>
                    <a:lstStyle/>
                    <a:p>
                      <a:pPr marL="342900" lvl="0" indent="-342900">
                        <a:lnSpc>
                          <a:spcPct val="115000"/>
                        </a:lnSpc>
                        <a:spcBef>
                          <a:spcPts val="1000"/>
                        </a:spcBef>
                        <a:spcAft>
                          <a:spcPts val="0"/>
                        </a:spcAft>
                        <a:buClr>
                          <a:srgbClr val="E36C0A"/>
                        </a:buClr>
                        <a:buFont typeface="Symbol" panose="05050102010706020507" pitchFamily="18" charset="2"/>
                        <a:buChar char=""/>
                      </a:pPr>
                      <a:r>
                        <a:rPr lang="de-CH" sz="2000" dirty="0">
                          <a:effectLst/>
                        </a:rPr>
                        <a:t>Ernährung und Bewegung</a:t>
                      </a:r>
                      <a:endParaRPr lang="de-CH" sz="1200" dirty="0">
                        <a:effectLst/>
                      </a:endParaRPr>
                    </a:p>
                    <a:p>
                      <a:pPr marL="342900" lvl="0" indent="-342900">
                        <a:lnSpc>
                          <a:spcPct val="115000"/>
                        </a:lnSpc>
                        <a:spcAft>
                          <a:spcPts val="0"/>
                        </a:spcAft>
                        <a:buClr>
                          <a:srgbClr val="E36C0A"/>
                        </a:buClr>
                        <a:buFont typeface="Symbol" panose="05050102010706020507" pitchFamily="18" charset="2"/>
                        <a:buChar char=""/>
                      </a:pPr>
                      <a:r>
                        <a:rPr lang="de-CH" sz="2000" dirty="0">
                          <a:effectLst/>
                        </a:rPr>
                        <a:t>Prävention, sexuelle Ausbeutung</a:t>
                      </a:r>
                      <a:endParaRPr lang="de-CH" sz="1200" dirty="0">
                        <a:effectLst/>
                      </a:endParaRPr>
                    </a:p>
                    <a:p>
                      <a:pPr marL="342900" lvl="0" indent="-342900">
                        <a:lnSpc>
                          <a:spcPct val="115000"/>
                        </a:lnSpc>
                        <a:spcAft>
                          <a:spcPts val="0"/>
                        </a:spcAft>
                        <a:buClr>
                          <a:srgbClr val="E36C0A"/>
                        </a:buClr>
                        <a:buFont typeface="Symbol" panose="05050102010706020507" pitchFamily="18" charset="2"/>
                        <a:buChar char=""/>
                      </a:pPr>
                      <a:r>
                        <a:rPr lang="de-CH" sz="2000" dirty="0">
                          <a:effectLst/>
                        </a:rPr>
                        <a:t>Positives Körperbild, Körperbewusstsein</a:t>
                      </a:r>
                      <a:endParaRPr lang="de-CH"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139" marR="60139" marT="0" marB="0" anchor="ctr">
                    <a:lnL w="38100" cap="flat" cmpd="sng" algn="ctr">
                      <a:solidFill>
                        <a:srgbClr val="CC0066"/>
                      </a:solidFill>
                      <a:prstDash val="solid"/>
                      <a:round/>
                      <a:headEnd type="none" w="med" len="med"/>
                      <a:tailEnd type="none" w="med" len="med"/>
                    </a:lnL>
                    <a:lnR w="38100" cap="flat" cmpd="sng" algn="ctr">
                      <a:solidFill>
                        <a:srgbClr val="CC0066"/>
                      </a:solidFill>
                      <a:prstDash val="solid"/>
                      <a:round/>
                      <a:headEnd type="none" w="med" len="med"/>
                      <a:tailEnd type="none" w="med" len="med"/>
                    </a:lnR>
                    <a:solidFill>
                      <a:schemeClr val="accent2">
                        <a:lumMod val="20000"/>
                        <a:lumOff val="80000"/>
                      </a:schemeClr>
                    </a:solidFill>
                  </a:tcPr>
                </a:tc>
                <a:tc>
                  <a:txBody>
                    <a:bodyPr/>
                    <a:lstStyle/>
                    <a:p>
                      <a:pPr marL="342900" lvl="0" indent="-342900">
                        <a:lnSpc>
                          <a:spcPct val="115000"/>
                        </a:lnSpc>
                        <a:spcAft>
                          <a:spcPts val="0"/>
                        </a:spcAft>
                        <a:buClr>
                          <a:srgbClr val="E36C0A"/>
                        </a:buClr>
                        <a:buFont typeface="Symbol" panose="05050102010706020507" pitchFamily="18" charset="2"/>
                        <a:buChar char=""/>
                      </a:pPr>
                      <a:r>
                        <a:rPr lang="de-CH" sz="2000" dirty="0">
                          <a:effectLst/>
                        </a:rPr>
                        <a:t>Alkohol, Tabak etc.</a:t>
                      </a:r>
                      <a:endParaRPr lang="de-CH" sz="1200" dirty="0">
                        <a:effectLst/>
                      </a:endParaRPr>
                    </a:p>
                    <a:p>
                      <a:pPr marL="342900" lvl="0" indent="-342900">
                        <a:lnSpc>
                          <a:spcPct val="115000"/>
                        </a:lnSpc>
                        <a:spcAft>
                          <a:spcPts val="0"/>
                        </a:spcAft>
                        <a:buClr>
                          <a:srgbClr val="E36C0A"/>
                        </a:buClr>
                        <a:buFont typeface="Symbol" panose="05050102010706020507" pitchFamily="18" charset="2"/>
                        <a:buChar char=""/>
                      </a:pPr>
                      <a:r>
                        <a:rPr lang="de-CH" sz="2000" dirty="0">
                          <a:effectLst/>
                        </a:rPr>
                        <a:t>Medien</a:t>
                      </a:r>
                      <a:endParaRPr lang="de-CH"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139" marR="60139" marT="0" marB="0" anchor="ctr">
                    <a:lnL w="38100" cap="flat" cmpd="sng" algn="ctr">
                      <a:solidFill>
                        <a:srgbClr val="CC0066"/>
                      </a:solidFill>
                      <a:prstDash val="solid"/>
                      <a:round/>
                      <a:headEnd type="none" w="med" len="med"/>
                      <a:tailEnd type="none" w="med" len="med"/>
                    </a:lnL>
                    <a:lnR w="38100" cap="flat" cmpd="sng" algn="ctr">
                      <a:solidFill>
                        <a:srgbClr val="CC0066"/>
                      </a:solidFill>
                      <a:prstDash val="solid"/>
                      <a:round/>
                      <a:headEnd type="none" w="med" len="med"/>
                      <a:tailEnd type="none" w="med" len="med"/>
                    </a:lnR>
                    <a:solidFill>
                      <a:schemeClr val="accent2">
                        <a:lumMod val="20000"/>
                        <a:lumOff val="80000"/>
                      </a:schemeClr>
                    </a:solidFill>
                  </a:tcPr>
                </a:tc>
                <a:tc>
                  <a:txBody>
                    <a:bodyPr/>
                    <a:lstStyle/>
                    <a:p>
                      <a:pPr marL="342900" lvl="0" indent="-342900">
                        <a:lnSpc>
                          <a:spcPct val="115000"/>
                        </a:lnSpc>
                        <a:spcAft>
                          <a:spcPts val="0"/>
                        </a:spcAft>
                        <a:buClr>
                          <a:srgbClr val="E36C0A"/>
                        </a:buClr>
                        <a:buFont typeface="Symbol" panose="05050102010706020507" pitchFamily="18" charset="2"/>
                        <a:buChar char=""/>
                      </a:pPr>
                      <a:r>
                        <a:rPr lang="de-CH" sz="2000" dirty="0">
                          <a:effectLst/>
                        </a:rPr>
                        <a:t>Risikokompetenz/-prävention</a:t>
                      </a:r>
                      <a:endParaRPr lang="de-CH" sz="1200" dirty="0">
                        <a:effectLst/>
                      </a:endParaRPr>
                    </a:p>
                    <a:p>
                      <a:pPr marL="342900" lvl="0" indent="-342900">
                        <a:lnSpc>
                          <a:spcPct val="115000"/>
                        </a:lnSpc>
                        <a:spcAft>
                          <a:spcPts val="0"/>
                        </a:spcAft>
                        <a:buClr>
                          <a:srgbClr val="E36C0A"/>
                        </a:buClr>
                        <a:buFont typeface="Symbol" panose="05050102010706020507" pitchFamily="18" charset="2"/>
                        <a:buChar char=""/>
                      </a:pPr>
                      <a:r>
                        <a:rPr lang="de-CH" sz="2000" dirty="0">
                          <a:effectLst/>
                        </a:rPr>
                        <a:t>Mobbing</a:t>
                      </a:r>
                      <a:endParaRPr lang="de-CH" sz="1200" dirty="0">
                        <a:effectLst/>
                      </a:endParaRPr>
                    </a:p>
                    <a:p>
                      <a:pPr marL="342900" lvl="0" indent="-342900">
                        <a:lnSpc>
                          <a:spcPct val="115000"/>
                        </a:lnSpc>
                        <a:spcAft>
                          <a:spcPts val="0"/>
                        </a:spcAft>
                        <a:buClr>
                          <a:srgbClr val="E36C0A"/>
                        </a:buClr>
                        <a:buFont typeface="Symbol" panose="05050102010706020507" pitchFamily="18" charset="2"/>
                        <a:buChar char=""/>
                      </a:pPr>
                      <a:r>
                        <a:rPr lang="de-CH" sz="2000" dirty="0">
                          <a:effectLst/>
                        </a:rPr>
                        <a:t>Diversität / Vielfalt</a:t>
                      </a:r>
                      <a:endParaRPr lang="de-CH" sz="1200" dirty="0">
                        <a:effectLst/>
                      </a:endParaRPr>
                    </a:p>
                    <a:p>
                      <a:pPr marL="342900" lvl="0" indent="-342900">
                        <a:lnSpc>
                          <a:spcPct val="115000"/>
                        </a:lnSpc>
                        <a:spcAft>
                          <a:spcPts val="0"/>
                        </a:spcAft>
                        <a:buClr>
                          <a:srgbClr val="E36C0A"/>
                        </a:buClr>
                        <a:buFont typeface="Symbol" panose="05050102010706020507" pitchFamily="18" charset="2"/>
                        <a:buChar char=""/>
                      </a:pPr>
                      <a:r>
                        <a:rPr lang="de-CH" sz="2000" dirty="0">
                          <a:effectLst/>
                        </a:rPr>
                        <a:t>Kommunikationsfähigkeit</a:t>
                      </a:r>
                      <a:endParaRPr lang="de-CH" sz="1200" dirty="0">
                        <a:effectLst/>
                      </a:endParaRPr>
                    </a:p>
                    <a:p>
                      <a:pPr marL="342900" lvl="0" indent="-342900">
                        <a:lnSpc>
                          <a:spcPct val="115000"/>
                        </a:lnSpc>
                        <a:spcAft>
                          <a:spcPts val="0"/>
                        </a:spcAft>
                        <a:buClr>
                          <a:srgbClr val="E36C0A"/>
                        </a:buClr>
                        <a:buFont typeface="Symbol" panose="05050102010706020507" pitchFamily="18" charset="2"/>
                        <a:buChar char=""/>
                      </a:pPr>
                      <a:r>
                        <a:rPr lang="de-CH" sz="2000" dirty="0">
                          <a:effectLst/>
                        </a:rPr>
                        <a:t>Gender, Toleranz, Integration</a:t>
                      </a:r>
                      <a:endParaRPr lang="de-CH"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139" marR="60139" marT="0" marB="0" anchor="ctr">
                    <a:lnL w="38100" cap="flat" cmpd="sng" algn="ctr">
                      <a:solidFill>
                        <a:srgbClr val="CC0066"/>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118223667"/>
                  </a:ext>
                </a:extLst>
              </a:tr>
            </a:tbl>
          </a:graphicData>
        </a:graphic>
      </p:graphicFrame>
    </p:spTree>
    <p:extLst>
      <p:ext uri="{BB962C8B-B14F-4D97-AF65-F5344CB8AC3E}">
        <p14:creationId xmlns:p14="http://schemas.microsoft.com/office/powerpoint/2010/main" val="627584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Wo finde ich ein gutes Schwerpunktthema?</a:t>
            </a:r>
          </a:p>
        </p:txBody>
      </p:sp>
      <p:pic>
        <p:nvPicPr>
          <p:cNvPr id="6" name="Inhaltsplatzhalter 5"/>
          <p:cNvPicPr>
            <a:picLocks noGrp="1" noChangeAspect="1"/>
          </p:cNvPicPr>
          <p:nvPr>
            <p:ph idx="1"/>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491680" y="4255965"/>
            <a:ext cx="1836101" cy="1836101"/>
          </a:xfrm>
        </p:spPr>
      </p:pic>
      <p:sp>
        <p:nvSpPr>
          <p:cNvPr id="5" name="Textplatzhalter 4"/>
          <p:cNvSpPr>
            <a:spLocks noGrp="1"/>
          </p:cNvSpPr>
          <p:nvPr>
            <p:ph type="body" sz="quarter" idx="13"/>
          </p:nvPr>
        </p:nvSpPr>
        <p:spPr>
          <a:xfrm>
            <a:off x="266700" y="6418944"/>
            <a:ext cx="11125200" cy="482600"/>
          </a:xfrm>
        </p:spPr>
        <p:txBody>
          <a:bodyPr/>
          <a:lstStyle/>
          <a:p>
            <a:r>
              <a:rPr lang="de-CH" dirty="0"/>
              <a:t>Diskussion im ganzen Team ist wichtig</a:t>
            </a:r>
          </a:p>
        </p:txBody>
      </p:sp>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2977" y="2573325"/>
            <a:ext cx="1261602" cy="1261602"/>
          </a:xfrm>
          <a:prstGeom prst="rect">
            <a:avLst/>
          </a:prstGeom>
        </p:spPr>
      </p:pic>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23" y="2531770"/>
            <a:ext cx="1616270" cy="1616270"/>
          </a:xfrm>
          <a:prstGeom prst="rect">
            <a:avLst/>
          </a:prstGeom>
        </p:spPr>
      </p:pic>
      <p:pic>
        <p:nvPicPr>
          <p:cNvPr id="9" name="Grafi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0066" y="4365460"/>
            <a:ext cx="1494843" cy="1494843"/>
          </a:xfrm>
          <a:prstGeom prst="rect">
            <a:avLst/>
          </a:prstGeom>
        </p:spPr>
      </p:pic>
      <p:pic>
        <p:nvPicPr>
          <p:cNvPr id="10" name="Grafik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57706" y="1954577"/>
            <a:ext cx="1356198" cy="1356198"/>
          </a:xfrm>
          <a:prstGeom prst="rect">
            <a:avLst/>
          </a:prstGeom>
        </p:spPr>
      </p:pic>
      <p:pic>
        <p:nvPicPr>
          <p:cNvPr id="11" name="Grafik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27781" y="2090578"/>
            <a:ext cx="1426723" cy="1426723"/>
          </a:xfrm>
          <a:prstGeom prst="rect">
            <a:avLst/>
          </a:prstGeom>
        </p:spPr>
      </p:pic>
      <p:pic>
        <p:nvPicPr>
          <p:cNvPr id="12" name="Grafik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5426" y="4255965"/>
            <a:ext cx="2011510" cy="2011510"/>
          </a:xfrm>
          <a:prstGeom prst="rect">
            <a:avLst/>
          </a:prstGeom>
        </p:spPr>
      </p:pic>
      <p:pic>
        <p:nvPicPr>
          <p:cNvPr id="13" name="Grafik 12"/>
          <p:cNvPicPr>
            <a:picLocks noChangeAspect="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824936" y="3770920"/>
            <a:ext cx="1912334" cy="1912334"/>
          </a:xfrm>
          <a:prstGeom prst="rect">
            <a:avLst/>
          </a:prstGeom>
        </p:spPr>
      </p:pic>
      <p:sp>
        <p:nvSpPr>
          <p:cNvPr id="3" name="Rechteck 2"/>
          <p:cNvSpPr/>
          <p:nvPr/>
        </p:nvSpPr>
        <p:spPr>
          <a:xfrm>
            <a:off x="4953968" y="3950175"/>
            <a:ext cx="2087174" cy="369332"/>
          </a:xfrm>
          <a:prstGeom prst="rect">
            <a:avLst/>
          </a:prstGeom>
        </p:spPr>
        <p:txBody>
          <a:bodyPr wrap="none">
            <a:spAutoFit/>
          </a:bodyPr>
          <a:lstStyle/>
          <a:p>
            <a:r>
              <a:rPr lang="de-CH" b="1" dirty="0">
                <a:solidFill>
                  <a:srgbClr val="FF0000"/>
                </a:solidFill>
              </a:rPr>
              <a:t>Beispiel TEAMGEIST</a:t>
            </a:r>
          </a:p>
        </p:txBody>
      </p:sp>
      <p:sp>
        <p:nvSpPr>
          <p:cNvPr id="4" name="Foliennummernplatzhalter 3"/>
          <p:cNvSpPr>
            <a:spLocks noGrp="1"/>
          </p:cNvSpPr>
          <p:nvPr>
            <p:ph type="sldNum" sz="quarter" idx="12"/>
          </p:nvPr>
        </p:nvSpPr>
        <p:spPr/>
        <p:txBody>
          <a:bodyPr/>
          <a:lstStyle/>
          <a:p>
            <a:fld id="{4BCA5616-36D5-4E6B-BEE7-C122F5401B9B}" type="slidenum">
              <a:rPr lang="de-CH" smtClean="0"/>
              <a:pPr/>
              <a:t>9</a:t>
            </a:fld>
            <a:endParaRPr lang="de-CH" dirty="0"/>
          </a:p>
        </p:txBody>
      </p:sp>
    </p:spTree>
    <p:extLst>
      <p:ext uri="{BB962C8B-B14F-4D97-AF65-F5344CB8AC3E}">
        <p14:creationId xmlns:p14="http://schemas.microsoft.com/office/powerpoint/2010/main" val="286446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3671</Words>
  <Application>Microsoft Office PowerPoint</Application>
  <PresentationFormat>Breitbild</PresentationFormat>
  <Paragraphs>500</Paragraphs>
  <Slides>35</Slides>
  <Notes>35</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35</vt:i4>
      </vt:variant>
    </vt:vector>
  </HeadingPairs>
  <TitlesOfParts>
    <vt:vector size="41" baseType="lpstr">
      <vt:lpstr>Arial</vt:lpstr>
      <vt:lpstr>Calibri</vt:lpstr>
      <vt:lpstr>Calibri Light</vt:lpstr>
      <vt:lpstr>DIN</vt:lpstr>
      <vt:lpstr>Symbol</vt:lpstr>
      <vt:lpstr>Office Theme</vt:lpstr>
      <vt:lpstr>VOILÀ LUZERN</vt:lpstr>
      <vt:lpstr>Voilà Luzern? </vt:lpstr>
      <vt:lpstr>Voilà Luzern – Suchtprävention und Gesundheitsförderung im Jugendverband</vt:lpstr>
      <vt:lpstr>Was soll wie erreicht werden?</vt:lpstr>
      <vt:lpstr>Was ist und was will Voilà -Luzern</vt:lpstr>
      <vt:lpstr>Teamworkshop steht im Zentrum</vt:lpstr>
      <vt:lpstr>Schwerpunktthema</vt:lpstr>
      <vt:lpstr>Vorgaben zum Schwerpunktthema</vt:lpstr>
      <vt:lpstr>Wo finde ich ein gutes Schwerpunktthema?</vt:lpstr>
      <vt:lpstr>Gezielte Strategie (Taktik)  für das kommende Lager</vt:lpstr>
      <vt:lpstr>Frage nach Ursachen und Folgen</vt:lpstr>
      <vt:lpstr>Strategie in vier Lagerbereichen</vt:lpstr>
      <vt:lpstr>Infos, Hilfsmittel: www.voilaluzern.ch </vt:lpstr>
      <vt:lpstr>ohne Teamworkshop kein Voilà!</vt:lpstr>
      <vt:lpstr>Entschädigungen (Gutscheine)</vt:lpstr>
      <vt:lpstr>Mehrwert durch Voilà-Luzern</vt:lpstr>
      <vt:lpstr>Teamworkshop ist entscheidend</vt:lpstr>
      <vt:lpstr>wer, wann, was, wo</vt:lpstr>
      <vt:lpstr>Voilà-Zyklus</vt:lpstr>
      <vt:lpstr>Aufgaben Voilà-Leiter/in</vt:lpstr>
      <vt:lpstr>Aufgaben Voilà-Betreuer/in</vt:lpstr>
      <vt:lpstr>Verein Voilà Luzern</vt:lpstr>
      <vt:lpstr>Kurzinfos zum Verein Voilà Luzern 1</vt:lpstr>
      <vt:lpstr>Kurzinfos zum Verein Voilà Luzern 2</vt:lpstr>
      <vt:lpstr>Voilà-Schwerpunktthema konkret</vt:lpstr>
      <vt:lpstr>Beispiele konkret &gt; Ablauf</vt:lpstr>
      <vt:lpstr>positives Beispiel: Teamgeist </vt:lpstr>
      <vt:lpstr>Strategie konkret und gezielt Bsp. Teamgeist</vt:lpstr>
      <vt:lpstr>positives Beispiel: Spielfreude</vt:lpstr>
      <vt:lpstr>positives Beispiel:  Rückzugsmöglichkeiten</vt:lpstr>
      <vt:lpstr>negatives Beispiel: Mobbing</vt:lpstr>
      <vt:lpstr>negatives Beispiel: Suchtmittel</vt:lpstr>
      <vt:lpstr>negatives Beispiel: oft zu lange Diskussionen im Team</vt:lpstr>
      <vt:lpstr>Strategie Bsp. «lange Diskussionen im Team»</vt:lpstr>
      <vt:lpstr>Danke für die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Flurin Hügi</dc:creator>
  <cp:lastModifiedBy>Christof Meyer</cp:lastModifiedBy>
  <cp:revision>286</cp:revision>
  <cp:lastPrinted>2016-12-26T18:43:21Z</cp:lastPrinted>
  <dcterms:created xsi:type="dcterms:W3CDTF">2015-07-26T10:36:32Z</dcterms:created>
  <dcterms:modified xsi:type="dcterms:W3CDTF">2023-04-14T16:31:10Z</dcterms:modified>
</cp:coreProperties>
</file>